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67" r:id="rId2"/>
    <p:sldId id="266" r:id="rId3"/>
    <p:sldId id="269" r:id="rId4"/>
    <p:sldId id="279" r:id="rId5"/>
    <p:sldId id="334" r:id="rId6"/>
    <p:sldId id="280" r:id="rId7"/>
    <p:sldId id="281" r:id="rId8"/>
    <p:sldId id="263" r:id="rId9"/>
    <p:sldId id="284" r:id="rId10"/>
    <p:sldId id="282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335" r:id="rId19"/>
    <p:sldId id="337" r:id="rId20"/>
    <p:sldId id="339" r:id="rId21"/>
    <p:sldId id="295" r:id="rId22"/>
    <p:sldId id="332" r:id="rId23"/>
    <p:sldId id="327" r:id="rId24"/>
    <p:sldId id="328" r:id="rId25"/>
    <p:sldId id="341" r:id="rId26"/>
    <p:sldId id="315" r:id="rId27"/>
    <p:sldId id="345" r:id="rId28"/>
    <p:sldId id="346" r:id="rId29"/>
    <p:sldId id="331" r:id="rId30"/>
    <p:sldId id="318" r:id="rId31"/>
    <p:sldId id="329" r:id="rId32"/>
    <p:sldId id="330" r:id="rId33"/>
    <p:sldId id="358" r:id="rId34"/>
    <p:sldId id="333" r:id="rId35"/>
    <p:sldId id="359" r:id="rId36"/>
    <p:sldId id="342" r:id="rId37"/>
    <p:sldId id="356" r:id="rId38"/>
    <p:sldId id="350" r:id="rId39"/>
    <p:sldId id="351" r:id="rId40"/>
    <p:sldId id="352" r:id="rId41"/>
    <p:sldId id="353" r:id="rId42"/>
    <p:sldId id="354" r:id="rId43"/>
    <p:sldId id="355" r:id="rId44"/>
    <p:sldId id="27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sch, Kay" initials="JK" lastIdx="7" clrIdx="0"/>
  <p:cmAuthor id="1" name="Reschke, Detlef" initials="RD" lastIdx="2" clrIdx="1">
    <p:extLst>
      <p:ext uri="{19B8F6BF-5375-455C-9EA6-DF929625EA0E}">
        <p15:presenceInfo xmlns:p15="http://schemas.microsoft.com/office/powerpoint/2012/main" userId="S-1-5-21-3018955115-4118484798-3177128962-70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FF3"/>
    <a:srgbClr val="E7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414" y="11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tstefolie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8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tstefolie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8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Wenn die Messung in 1m Entfernung vom Deckel einen Wert &gt; 3 µ</a:t>
            </a:r>
            <a:r>
              <a:rPr lang="de-DE" sz="120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Sv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/h ergibt, ist die Abschirmung wieder zu </a:t>
            </a:r>
            <a:r>
              <a:rPr lang="de-DE" sz="120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schliessen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und die </a:t>
            </a:r>
            <a:r>
              <a:rPr lang="de-DE" sz="120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SSB’s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zu benachrichtigen</a:t>
            </a:r>
            <a:b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(Hintergrund: </a:t>
            </a:r>
            <a:b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a) </a:t>
            </a: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&lt;0,5 µ</a:t>
            </a:r>
            <a:r>
              <a:rPr lang="de-DE" sz="1200" dirty="0" err="1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Sv</a:t>
            </a: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/h in 30cm Abstand =&gt; für 2000h wird &lt; 1 </a:t>
            </a:r>
            <a:r>
              <a:rPr lang="de-DE" sz="1200" dirty="0" err="1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mSv</a:t>
            </a: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/Jahr eingehalten;</a:t>
            </a:r>
            <a:b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b) Praktikabel ist die Messung in ca. 1m Abstand; also gemäß “Abstandquadrat-Gesetz” &lt; 5 µ</a:t>
            </a:r>
            <a:r>
              <a:rPr lang="de-DE" sz="1200" dirty="0" err="1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Sv</a:t>
            </a: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/h =&gt; mit etwas zusätzlicher Sicherheit &lt; </a:t>
            </a:r>
            <a:r>
              <a:rPr lang="de-DE" sz="12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3 µ</a:t>
            </a:r>
            <a:r>
              <a:rPr lang="de-DE" sz="1200" b="1" dirty="0" err="1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Sv</a:t>
            </a:r>
            <a:r>
              <a:rPr lang="de-DE" sz="12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/h)</a:t>
            </a:r>
            <a:br>
              <a:rPr lang="de-DE" sz="12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=&gt; Abschirmung zu und Info an SSB+D3</a:t>
            </a:r>
          </a:p>
          <a:p>
            <a:r>
              <a:rPr lang="de-DE" dirty="0"/>
              <a:t>Messung direkt am Deckel, Modul bzw. Anbauteilen: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Wenn die Messung ergibt 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</a:rPr>
              <a:t>„Strahlung &gt; 2 x Untergrund“ ist der SSB informieren. In diesem Fall wird die Komponente vom SSB gekennzeichnet. Die Kennzeichnung darf nur durch D3 entfernt werden.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b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(Kennzeichnung ist „Radioaktive Stoffe“ + „Vorsicht Strahlung“ =&gt; siehe allg. Strahlenschutzunterweisung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01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Wenn die Messung in 1m Entfernung vom Deckel einen Wert &gt; 3 µ</a:t>
            </a:r>
            <a:r>
              <a:rPr lang="de-DE" sz="120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Sv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/h ergibt, ist die Abschirmung wieder zu </a:t>
            </a:r>
            <a:r>
              <a:rPr lang="de-DE" sz="120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schliessen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und die </a:t>
            </a:r>
            <a:r>
              <a:rPr lang="de-DE" sz="120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SSB’s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zu benachrichtigen</a:t>
            </a:r>
            <a:b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(Hintergrund: </a:t>
            </a:r>
            <a:b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a) </a:t>
            </a: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&lt;0,5 µ</a:t>
            </a:r>
            <a:r>
              <a:rPr lang="de-DE" sz="1200" dirty="0" err="1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Sv</a:t>
            </a: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/h in 30cm Abstand =&gt; für 2000h wird &lt; 1 </a:t>
            </a:r>
            <a:r>
              <a:rPr lang="de-DE" sz="1200" dirty="0" err="1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mSv</a:t>
            </a: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/Jahr eingehalten;</a:t>
            </a:r>
            <a:b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b) Praktikabel ist die Messung in ca. 1m Abstand; also gemäß “Abstandquadrat-Gesetz” &lt; 5 µ</a:t>
            </a:r>
            <a:r>
              <a:rPr lang="de-DE" sz="1200" dirty="0" err="1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Sv</a:t>
            </a: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/h =&gt; mit etwas zusätzlicher Sicherheit &lt; </a:t>
            </a:r>
            <a:r>
              <a:rPr lang="de-DE" sz="12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3 µ</a:t>
            </a:r>
            <a:r>
              <a:rPr lang="de-DE" sz="1200" b="1" dirty="0" err="1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Sv</a:t>
            </a:r>
            <a:r>
              <a:rPr lang="de-DE" sz="12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/h)</a:t>
            </a:r>
            <a:br>
              <a:rPr lang="de-DE" sz="12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=&gt; Abschirmung zu und Info an SSB+D3</a:t>
            </a:r>
          </a:p>
          <a:p>
            <a:r>
              <a:rPr lang="de-DE" dirty="0"/>
              <a:t>Messung direkt am Deckel, Modul bzw. Anbauteilen: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Wenn die Messung ergibt 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</a:rPr>
              <a:t>„Strahlung &gt; 2 x Untergrund“ ist der SSB informieren. In diesem Fall wird die Komponente vom SSB gekennzeichnet. Die Kennzeichnung darf nur durch D3 entfernt werden.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b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(Kennzeichnung ist „Radioaktive Stoffe“ + „Vorsicht Strahlung“ =&gt; siehe allg. Strahlenschutzunterweisung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981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Wenn die Messung in 1m Entfernung vom Deckel einen Wert &gt; 3 µ</a:t>
            </a:r>
            <a:r>
              <a:rPr lang="de-DE" sz="120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Sv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/h ergibt, ist die Abschirmung wieder zu </a:t>
            </a:r>
            <a:r>
              <a:rPr lang="de-DE" sz="120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schliessen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und die </a:t>
            </a:r>
            <a:r>
              <a:rPr lang="de-DE" sz="120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SSB’s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zu benachrichtigen</a:t>
            </a:r>
            <a:b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(Hintergrund: </a:t>
            </a:r>
            <a:b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a) </a:t>
            </a: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&lt;0,5 µ</a:t>
            </a:r>
            <a:r>
              <a:rPr lang="de-DE" sz="1200" dirty="0" err="1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Sv</a:t>
            </a: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/h in 30cm Abstand =&gt; für 2000h wird &lt; 1 </a:t>
            </a:r>
            <a:r>
              <a:rPr lang="de-DE" sz="1200" dirty="0" err="1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mSv</a:t>
            </a: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/Jahr eingehalten;</a:t>
            </a:r>
            <a:b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b) Praktikabel ist die Messung in ca. 1m Abstand; also gemäß “Abstandquadrat-Gesetz” &lt; 5 µ</a:t>
            </a:r>
            <a:r>
              <a:rPr lang="de-DE" sz="1200" dirty="0" err="1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Sv</a:t>
            </a:r>
            <a:r>
              <a:rPr lang="de-DE" sz="1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/h =&gt; mit etwas zusätzlicher Sicherheit &lt; </a:t>
            </a:r>
            <a:r>
              <a:rPr lang="de-DE" sz="12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3 µ</a:t>
            </a:r>
            <a:r>
              <a:rPr lang="de-DE" sz="1200" b="1" dirty="0" err="1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Sv</a:t>
            </a:r>
            <a:r>
              <a:rPr lang="de-DE" sz="12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/h)</a:t>
            </a:r>
            <a:br>
              <a:rPr lang="de-DE" sz="12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=&gt; Abschirmung zu und Info an SSB+D3</a:t>
            </a:r>
          </a:p>
          <a:p>
            <a:r>
              <a:rPr lang="de-DE" dirty="0"/>
              <a:t>Messung direkt am Deckel, Modul bzw. Anbauteilen: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Wenn die Messung ergibt 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</a:rPr>
              <a:t>„Strahlung &gt; 2 x Untergrund“ ist der SSB informieren. In diesem Fall wird die Komponente vom SSB gekennzeichnet. Die Kennzeichnung darf nur durch D3 entfernt werden.</a:t>
            </a: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b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(Kennzeichnung ist „Radioaktive Stoffe“ + „Vorsicht Strahlung“ =&gt; siehe allg. Strahlenschutzunterweisung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75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14BCC39-A918-46B6-A2E1-F4259EB561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42529"/>
            <a:ext cx="2637605" cy="1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63F4C43-61DC-4E7C-9278-558C1B201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083DDBA-05E8-4D08-A841-6C5C3988A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42529"/>
            <a:ext cx="2637605" cy="1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| MKS Arbeitsplatzbezogene Unterweisung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‹#›</a:t>
            </a:fld>
            <a:endParaRPr lang="de-DE" sz="10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EED4D8-A656-4C2D-BDD3-AAA39F66007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of-live.desy.de/sites/sites_desygroups/sites_intern/site_d5/content/e162769/e162834/e163591/e164638/e188876/Durchgangsrzteregional_ger.pdf" TargetMode="External"/><Relationship Id="rId2" Type="http://schemas.openxmlformats.org/officeDocument/2006/relationships/hyperlink" Target="https://wof-live.desy.de/sites/sites_desygroups/sites_intern/site_d5/content/regelwerke/desy_sicherheits__und_umweltvorschriften/allgemeine_vorschriften_und_regeln/arbeitsunfaelle/index_ger.html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mks.desy.de/sicherheit/index_ger.html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3.desy.de/fuer_desy_mitarbeiter/freigabe/index_ger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mks-wbt@desy.de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abuse@desy.de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rechnersicherheit.desy.de/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3" Type="http://schemas.openxmlformats.org/officeDocument/2006/relationships/hyperlink" Target="https://rechnersicherheit.desy.de/regeln_und_empfehlungen/ssh_versus_vpn" TargetMode="External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hyperlink" Target="https://it.desy.de/dienste/uco/dokumentation/externer_zugang" TargetMode="Externa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desy.de/dienste/speicherdienste/desy_sync__share/index_ger.html" TargetMode="External"/><Relationship Id="rId2" Type="http://schemas.openxmlformats.org/officeDocument/2006/relationships/hyperlink" Target="https://xwiki.desy.de/xwiki/bin/view/MKS/Tools/MKS%20Laufwerke/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ks.desy.de/sicherheit/index_ge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MKS arbeitsplatzbezogene Unterweisung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Sicherheit und Strahlenschutz in den MKS Bereichen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MKS</a:t>
            </a:r>
          </a:p>
          <a:p>
            <a:r>
              <a:rPr lang="de-DE" dirty="0"/>
              <a:t>Hamburg, aktualisiert Januar 2025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MKS Arbeitsplatzbezogene Sicherheitsunterweisung</a:t>
            </a:r>
          </a:p>
        </p:txBody>
      </p:sp>
    </p:spTree>
    <p:extLst>
      <p:ext uri="{BB962C8B-B14F-4D97-AF65-F5344CB8AC3E}">
        <p14:creationId xmlns:p14="http://schemas.microsoft.com/office/powerpoint/2010/main" val="230164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C60722-DE5C-440C-956F-6066234A0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278513"/>
              </p:ext>
            </p:extLst>
          </p:nvPr>
        </p:nvGraphicFramePr>
        <p:xfrm>
          <a:off x="9408368" y="1700808"/>
          <a:ext cx="2520280" cy="291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506740542"/>
                    </a:ext>
                  </a:extLst>
                </a:gridCol>
              </a:tblGrid>
              <a:tr h="727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Feuerlöscher 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166750"/>
                  </a:ext>
                </a:extLst>
              </a:tr>
              <a:tr h="727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Fluchtwege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646253"/>
                  </a:ext>
                </a:extLst>
              </a:tr>
              <a:tr h="727681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Verbandskasten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520524"/>
                  </a:ext>
                </a:extLst>
              </a:tr>
              <a:tr h="727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Sammelplatz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02036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Sicherheitsunterweisung MKS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7987" y="1406427"/>
            <a:ext cx="8568333" cy="501024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e-DE" sz="1600" dirty="0"/>
              <a:t>Ohne die „Allgemeine Sicherheitsunterweisung“ dürfen keinerlei Arbeiten bei Desy ausgeführt werden, gilt für </a:t>
            </a:r>
            <a:r>
              <a:rPr lang="de-DE" sz="1600" dirty="0" err="1"/>
              <a:t>Desyaner</a:t>
            </a:r>
            <a:r>
              <a:rPr lang="de-DE" sz="1600" dirty="0"/>
              <a:t>/innen, Besucher/innen und Gäste!</a:t>
            </a:r>
          </a:p>
          <a:p>
            <a:pPr>
              <a:spcAft>
                <a:spcPts val="1800"/>
              </a:spcAft>
            </a:pPr>
            <a:r>
              <a:rPr lang="de-DE" sz="1600" dirty="0"/>
              <a:t>„Flucht- und Rettungsplan“ und „Brandschutzaushang“ sind zu beachten.</a:t>
            </a:r>
          </a:p>
          <a:p>
            <a:pPr>
              <a:spcAft>
                <a:spcPts val="1800"/>
              </a:spcAft>
            </a:pPr>
            <a:r>
              <a:rPr lang="de-DE" sz="1600" dirty="0"/>
              <a:t>Flucht- und Rettungswege sind frei zu halten.</a:t>
            </a:r>
          </a:p>
          <a:p>
            <a:pPr>
              <a:spcAft>
                <a:spcPts val="1800"/>
              </a:spcAft>
            </a:pPr>
            <a:r>
              <a:rPr lang="de-DE" sz="1600" dirty="0"/>
              <a:t>Vor Aufnahme der Arbeiten muss auf die besonderen Gefahren am jeweiligen Arbeitsplatz, über Warn-, Hilfs- und Rettungsmittel, sowie Fluchtwege und Verhalten in Notfällen hingewiesen/unterwiesen werden! Fragen/Unklarheiten müssen durch die/den zuständige/n Gebietsverantwortliche/n geklärt werden. </a:t>
            </a:r>
          </a:p>
          <a:p>
            <a:pPr lvl="0">
              <a:spcAft>
                <a:spcPts val="1800"/>
              </a:spcAft>
            </a:pPr>
            <a:r>
              <a:rPr lang="de-DE" sz="1600" dirty="0"/>
              <a:t>Der Zugang zu Feuerlöschern und zu Verbandskästen muss immer frei gehalten werden und darf nicht verstellt oder verdeckt werden.</a:t>
            </a:r>
          </a:p>
          <a:p>
            <a:pPr>
              <a:spcAft>
                <a:spcPts val="1800"/>
              </a:spcAft>
            </a:pPr>
            <a:r>
              <a:rPr lang="de-DE" sz="1600" dirty="0"/>
              <a:t>Bei jeder Entnahme aus dem Verbandskasten muss eine Notiz über Art der Verletzung ins Verbandsbuch eingetragen werden.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Hinweise gültig für mehrere oder alle Gebiete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77ED7A-CDD5-4D5C-A62B-4778FA583A21}"/>
              </a:ext>
            </a:extLst>
          </p:cNvPr>
          <p:cNvGrpSpPr/>
          <p:nvPr/>
        </p:nvGrpSpPr>
        <p:grpSpPr>
          <a:xfrm>
            <a:off x="11167414" y="2509528"/>
            <a:ext cx="638175" cy="2000533"/>
            <a:chOff x="11167414" y="2509528"/>
            <a:chExt cx="638175" cy="2000533"/>
          </a:xfrm>
        </p:grpSpPr>
        <p:pic>
          <p:nvPicPr>
            <p:cNvPr id="8" name="Picture 8" descr="ERHI_0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7414" y="3925861"/>
              <a:ext cx="631825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7414" y="3242361"/>
              <a:ext cx="638175" cy="589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 descr="\\win.desy.de\home\buettnet\My Pictures\fluchtweg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0590" y="2509528"/>
              <a:ext cx="631825" cy="63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  <a:endParaRPr lang="de-DE" dirty="0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CF6CF0D2-6FC6-45FE-A2E6-39BC21590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590" y="1825729"/>
            <a:ext cx="63817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52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Sicherheitsunterweisung MKS</a:t>
            </a:r>
            <a:br>
              <a:rPr lang="de-D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 allen technischen Geräten, Maschinen und Einrichtungen, wie zum Beispiel</a:t>
            </a:r>
          </a:p>
          <a:p>
            <a:pPr marL="901700" lvl="4" indent="-177800">
              <a:spcAft>
                <a:spcPts val="0"/>
              </a:spcAft>
            </a:pPr>
            <a:r>
              <a:rPr lang="de-DE" dirty="0"/>
              <a:t>Werkzeugmaschinen, mobil und stationär </a:t>
            </a:r>
          </a:p>
          <a:p>
            <a:pPr marL="901700" lvl="4" indent="-177800">
              <a:spcAft>
                <a:spcPts val="0"/>
              </a:spcAft>
            </a:pPr>
            <a:r>
              <a:rPr lang="de-DE" dirty="0"/>
              <a:t>Hubmittel und Hebezeuge</a:t>
            </a:r>
          </a:p>
          <a:p>
            <a:pPr marL="901700" lvl="4" indent="-177800">
              <a:spcAft>
                <a:spcPts val="0"/>
              </a:spcAft>
            </a:pPr>
            <a:r>
              <a:rPr lang="de-DE" dirty="0"/>
              <a:t>Ultraschallbäder</a:t>
            </a:r>
          </a:p>
          <a:p>
            <a:pPr marL="901700" lvl="4" indent="-177800">
              <a:spcAft>
                <a:spcPts val="0"/>
              </a:spcAft>
            </a:pPr>
            <a:r>
              <a:rPr lang="de-DE" dirty="0"/>
              <a:t>Schweißgeräte</a:t>
            </a:r>
          </a:p>
          <a:p>
            <a:pPr marL="901700" lvl="4" indent="-177800">
              <a:spcAft>
                <a:spcPts val="0"/>
              </a:spcAft>
            </a:pPr>
            <a:r>
              <a:rPr lang="de-DE" dirty="0"/>
              <a:t>etc.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dirty="0"/>
              <a:t>	dürfen nur eingewiesene Personen arbeiten, die diese bestimmungsgemäß verwenden und die 	Betriebsanweisungen / Bedienungsanleitung befolgen!</a:t>
            </a:r>
          </a:p>
          <a:p>
            <a:r>
              <a:rPr lang="de-DE" dirty="0"/>
              <a:t>Alle Betriebsanweisungen und Bedienungsanleitungen müssen zugänglich aufbewahrt werden.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Umgang mit Maschinen, Geräten und Anlagen</a:t>
            </a:r>
          </a:p>
        </p:txBody>
      </p:sp>
    </p:spTree>
    <p:extLst>
      <p:ext uri="{BB962C8B-B14F-4D97-AF65-F5344CB8AC3E}">
        <p14:creationId xmlns:p14="http://schemas.microsoft.com/office/powerpoint/2010/main" val="202607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Sicherheitsunterweisung MKS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Schwere Lasten nur in unteren Regalbereichen einlagern/ablegen.</a:t>
            </a:r>
          </a:p>
          <a:p>
            <a:r>
              <a:rPr lang="de-DE" dirty="0"/>
              <a:t>Kleinteile in Behältnissen einlagern.</a:t>
            </a:r>
          </a:p>
          <a:p>
            <a:r>
              <a:rPr lang="de-DE" dirty="0"/>
              <a:t>Gegenstände in Regalen vor Herunterfallen sichern.</a:t>
            </a:r>
          </a:p>
          <a:p>
            <a:r>
              <a:rPr lang="de-DE" dirty="0"/>
              <a:t>Lagerung von schweren Gegenständen über “Kopfhöhe“ ist untersagt.</a:t>
            </a:r>
            <a:br>
              <a:rPr lang="de-DE" dirty="0"/>
            </a:br>
            <a:r>
              <a:rPr lang="de-DE" dirty="0"/>
              <a:t>Ausnahme: Beschickung durch geeignetes Hebemittel (z.B. Gabelstapler)</a:t>
            </a:r>
          </a:p>
          <a:p>
            <a:r>
              <a:rPr lang="de-DE" dirty="0"/>
              <a:t>Nur zugelassene und geprüfte Regale verwenden, alle Regale sind gegen Umstürzen zu sichern.</a:t>
            </a:r>
          </a:p>
          <a:p>
            <a:r>
              <a:rPr lang="de-DE" dirty="0"/>
              <a:t>Lagerung von Verpackungsmaterial oder anderem brennbarem Material vermeiden.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Lagerung allgemein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85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Sicherheitsunterweisung MKS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DE" sz="1600" b="1" dirty="0"/>
              <a:t>Gefahren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de-DE" sz="1600" dirty="0"/>
              <a:t>Absturzgefahr von erhöhten Standpunkten.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de-DE" sz="1600" dirty="0"/>
              <a:t>Kippgefahr bei unsachgemäßem Umgang.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de-DE" sz="1600" dirty="0"/>
              <a:t>Gefahr durch Herabfallen von Gegenständen.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de-DE" sz="1600" dirty="0"/>
              <a:t>Quetschgefahr (z.B. beim Umgang mit Steh- oder Schiebeleitern).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1600" b="1" dirty="0"/>
              <a:t>Schutzmaßnahmen und Verhaltensregeln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de-DE" sz="1600" dirty="0"/>
              <a:t>Vor Arbeitsbeginn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de-DE" sz="1600" dirty="0"/>
              <a:t>Leitern und Tritte auf betriebssicheren Zustand überprüfen (Standfüße, Spreizsicherung, Stufe/Sprosse). 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de-DE" sz="1600" dirty="0"/>
              <a:t>Kontrolle gültige Prüfplakette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de-DE" sz="1600" dirty="0"/>
              <a:t>Leitern standsicher aufstellen (Anstellwinkel 65° bis 75°), auf festen, ebenen Untergrund achten.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de-DE" sz="1600" dirty="0"/>
              <a:t>Gegen Verschieben, Abrutschen und/oder Umstürzen sichern; ggf. zweite Person beistellen.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de-DE" sz="1600" dirty="0"/>
              <a:t>Zulässige Tragfähigkeit beachten.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de-DE" sz="1600" dirty="0"/>
              <a:t>In elektrischen Betriebsräumen ist mit Metallleitern besondere Vorsicht geboten.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de-DE" sz="1600" dirty="0"/>
              <a:t>Anlegeleitern müssen 1m über die Austrittstelle hinausragen. Bei beidhändigen Arbeiten auf Leitern Haltegurte mit Halteseil anlegen. =&gt; hier nur noch Leitern nach EN 131 einsetzten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Leitern und Tritte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1096" y="1343776"/>
            <a:ext cx="8669612" cy="52328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11238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Sicherheitsunterweisung MKS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de-DE" dirty="0"/>
              <a:t>Für die Büroräume gilt die allgemeine Sicherheitsunterweisung.</a:t>
            </a:r>
          </a:p>
          <a:p>
            <a:pPr>
              <a:spcAft>
                <a:spcPts val="1800"/>
              </a:spcAft>
            </a:pPr>
            <a:r>
              <a:rPr lang="de-DE" dirty="0"/>
              <a:t>Für die Werkstätten / Labore führt der Werkstattleiter eine spezielle Unterweisung durch.</a:t>
            </a:r>
          </a:p>
          <a:p>
            <a:pPr>
              <a:spcAft>
                <a:spcPts val="1800"/>
              </a:spcAft>
            </a:pPr>
            <a:r>
              <a:rPr lang="de-DE" dirty="0"/>
              <a:t>Für Anlagen führt der Anlagenverantwortliche / Gebietsverantwortliche eine spezielle Unterweisung durch.</a:t>
            </a:r>
          </a:p>
          <a:p>
            <a:pPr>
              <a:spcAft>
                <a:spcPts val="1800"/>
              </a:spcAft>
            </a:pPr>
            <a:r>
              <a:rPr lang="de-DE" dirty="0"/>
              <a:t>Arbeiten in nicht-MKS Gebieten sind vorab mit dem Vorgesetzten und dem dort zuständigen Gebietsverantwortlichen abzuklären.</a:t>
            </a:r>
          </a:p>
          <a:p>
            <a:pPr>
              <a:spcAft>
                <a:spcPts val="1800"/>
              </a:spcAft>
            </a:pPr>
            <a:endParaRPr lang="de-DE" dirty="0"/>
          </a:p>
          <a:p>
            <a:r>
              <a:rPr lang="de-DE" dirty="0"/>
              <a:t>Bei Heißarbeiten (Staubentwicklung), Löten usw., Schweiß-Schein beantragen. Vor den Arbeiten den Technische Notdienst zum Abschalten der Meldegruppe kontaktieren.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Sonstiges</a:t>
            </a:r>
          </a:p>
        </p:txBody>
      </p:sp>
    </p:spTree>
    <p:extLst>
      <p:ext uri="{BB962C8B-B14F-4D97-AF65-F5344CB8AC3E}">
        <p14:creationId xmlns:p14="http://schemas.microsoft.com/office/powerpoint/2010/main" val="22769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Sicherheitsunterweisung MKS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Gebietsbezogene Sicherheitshinweise:</a:t>
            </a:r>
          </a:p>
          <a:p>
            <a:pPr lvl="2"/>
            <a:r>
              <a:rPr lang="de-DE" dirty="0"/>
              <a:t>Geb. 28: Halle 3, nur einige Räume</a:t>
            </a:r>
          </a:p>
          <a:p>
            <a:pPr lvl="2"/>
            <a:r>
              <a:rPr lang="de-DE" dirty="0"/>
              <a:t>Geb. 38: Nissenhütte</a:t>
            </a:r>
          </a:p>
          <a:p>
            <a:pPr lvl="2"/>
            <a:r>
              <a:rPr lang="en-GB" dirty="0" err="1"/>
              <a:t>Geb</a:t>
            </a:r>
            <a:r>
              <a:rPr lang="en-GB" dirty="0"/>
              <a:t>. 47h: </a:t>
            </a:r>
            <a:r>
              <a:rPr lang="en-GB" dirty="0" err="1"/>
              <a:t>Kompressorhalle</a:t>
            </a:r>
            <a:endParaRPr lang="en-GB" dirty="0">
              <a:solidFill>
                <a:srgbClr val="FF0000"/>
              </a:solidFill>
            </a:endParaRPr>
          </a:p>
          <a:p>
            <a:pPr lvl="2"/>
            <a:r>
              <a:rPr lang="en-GB" dirty="0" err="1"/>
              <a:t>Geb</a:t>
            </a:r>
            <a:r>
              <a:rPr lang="en-GB" dirty="0"/>
              <a:t>. 53 (</a:t>
            </a:r>
            <a:r>
              <a:rPr lang="en-GB" dirty="0" err="1"/>
              <a:t>nicht</a:t>
            </a:r>
            <a:r>
              <a:rPr lang="en-GB" dirty="0"/>
              <a:t> auf </a:t>
            </a:r>
            <a:r>
              <a:rPr lang="en-GB" dirty="0" err="1"/>
              <a:t>dem</a:t>
            </a:r>
            <a:r>
              <a:rPr lang="en-GB" dirty="0"/>
              <a:t> Plan): HERA Süd, </a:t>
            </a:r>
            <a:r>
              <a:rPr lang="en-GB" dirty="0" err="1"/>
              <a:t>Räume</a:t>
            </a:r>
            <a:r>
              <a:rPr lang="en-GB" dirty="0"/>
              <a:t> 401 und 403</a:t>
            </a:r>
          </a:p>
          <a:p>
            <a:pPr lvl="2"/>
            <a:r>
              <a:rPr lang="de-DE" dirty="0"/>
              <a:t>Geb. 54: Halle, Gebäude und Transferline Brücken</a:t>
            </a:r>
          </a:p>
          <a:p>
            <a:pPr lvl="2"/>
            <a:r>
              <a:rPr lang="de-DE" dirty="0"/>
              <a:t>Geb. 55: UG01, Teil der EG und fast alle Büros</a:t>
            </a:r>
          </a:p>
          <a:p>
            <a:pPr lvl="2"/>
            <a:r>
              <a:rPr lang="de-DE" dirty="0"/>
              <a:t>Geb. 70: CMTB Halle</a:t>
            </a:r>
          </a:p>
          <a:p>
            <a:pPr lvl="2"/>
            <a:r>
              <a:rPr lang="de-DE" dirty="0"/>
              <a:t>Geb. 72: AMTF Halle (inklusiv Galerie)</a:t>
            </a:r>
          </a:p>
          <a:p>
            <a:pPr lvl="2"/>
            <a:r>
              <a:rPr lang="de-DE" dirty="0"/>
              <a:t>Geb. 702 (XHEE/XSE) UG2 (nur Bereich XLVB/CB44)</a:t>
            </a:r>
          </a:p>
          <a:p>
            <a:pPr lvl="2"/>
            <a:r>
              <a:rPr lang="de-DE" dirty="0"/>
              <a:t>Geb. 702 (XHEE/XSE) UG4.031 XIVB</a:t>
            </a:r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MKS Gebiete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8F1E-FE64-4F10-BC39-59222DA3D8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t="18801" r="7705" b="731"/>
          <a:stretch/>
        </p:blipFill>
        <p:spPr>
          <a:xfrm>
            <a:off x="8112224" y="1484784"/>
            <a:ext cx="3384376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2"/>
          <p:cNvSpPr txBox="1"/>
          <p:nvPr/>
        </p:nvSpPr>
        <p:spPr>
          <a:xfrm>
            <a:off x="1146455" y="1151406"/>
            <a:ext cx="1073343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Clr>
                <a:sysClr val="windowText" lastClr="000000"/>
              </a:buCl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25602" name="Picture 2" descr="C:\Users\carstenm\Desktop\warn_w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1" y="3153176"/>
            <a:ext cx="647077" cy="5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877272"/>
            <a:ext cx="648072" cy="56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061" y="1988840"/>
            <a:ext cx="606379" cy="5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9" y="3933056"/>
            <a:ext cx="569449" cy="4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Sicherheitsunterweisung MKS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089" y="1312925"/>
            <a:ext cx="10512548" cy="5076114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Besondere Gefährdungen</a:t>
            </a:r>
          </a:p>
          <a:p>
            <a:pPr marL="360000" indent="-360000">
              <a:lnSpc>
                <a:spcPct val="100000"/>
              </a:lnSpc>
              <a:spcAft>
                <a:spcPts val="1800"/>
              </a:spcAft>
            </a:pPr>
            <a:r>
              <a:rPr lang="de-DE" sz="1600" dirty="0" err="1"/>
              <a:t>Kryogenische</a:t>
            </a:r>
            <a:r>
              <a:rPr lang="de-DE" sz="1600" dirty="0"/>
              <a:t> Gefährdungen, Erstickungsgefahr (durch Sauerstoffverdrängung)</a:t>
            </a:r>
          </a:p>
          <a:p>
            <a:pPr marL="360000" indent="-360000">
              <a:lnSpc>
                <a:spcPct val="100000"/>
              </a:lnSpc>
              <a:spcAft>
                <a:spcPts val="1800"/>
              </a:spcAft>
            </a:pPr>
            <a:r>
              <a:rPr lang="de-DE" sz="1600" dirty="0"/>
              <a:t>Gefahr durch schwebende Lasten! Es finden umfangreiche Kranarbeiten statt.</a:t>
            </a:r>
          </a:p>
          <a:p>
            <a:pPr marL="360000" lvl="0" indent="-360000">
              <a:lnSpc>
                <a:spcPct val="100000"/>
              </a:lnSpc>
              <a:spcAft>
                <a:spcPts val="1800"/>
              </a:spcAft>
            </a:pPr>
            <a:r>
              <a:rPr lang="de-DE" sz="1600" dirty="0"/>
              <a:t>Stolpergefahr: Bei den Schienensystemen bitte die Übergänge benutzen. Quer liegende Kabel und Schläuche.</a:t>
            </a:r>
          </a:p>
          <a:p>
            <a:pPr marL="360000" lvl="0" indent="-360000">
              <a:lnSpc>
                <a:spcPct val="100000"/>
              </a:lnSpc>
              <a:spcAft>
                <a:spcPts val="1800"/>
              </a:spcAft>
            </a:pPr>
            <a:r>
              <a:rPr lang="de-DE" sz="1600" dirty="0"/>
              <a:t>Quetschgefahr: in der AMTF besonders an den vertikalen und horizontalen Testständen durch die fahrbaren Abschirmungen. </a:t>
            </a:r>
          </a:p>
          <a:p>
            <a:pPr marL="360000" indent="-360000">
              <a:lnSpc>
                <a:spcPct val="100000"/>
              </a:lnSpc>
              <a:spcAft>
                <a:spcPts val="1800"/>
              </a:spcAft>
            </a:pPr>
            <a:r>
              <a:rPr lang="de-DE" sz="1600" dirty="0"/>
              <a:t>Absturzgefahr an den vertikalen Kryostaten! Vor Aufnahme von Arbeiten, kontrollieren ob die offenen </a:t>
            </a:r>
            <a:r>
              <a:rPr lang="de-DE" sz="1600" dirty="0" err="1"/>
              <a:t>Kryostate</a:t>
            </a:r>
            <a:r>
              <a:rPr lang="de-DE" sz="1600" dirty="0"/>
              <a:t> abgedeckt sind!     </a:t>
            </a:r>
          </a:p>
          <a:p>
            <a:pPr marL="360000" lvl="0" indent="-360000">
              <a:lnSpc>
                <a:spcPct val="100000"/>
              </a:lnSpc>
              <a:spcAft>
                <a:spcPts val="1800"/>
              </a:spcAft>
            </a:pPr>
            <a:r>
              <a:rPr lang="de-DE" sz="1600" dirty="0"/>
              <a:t>Gefahr durch herabfallende Teile.</a:t>
            </a:r>
          </a:p>
          <a:p>
            <a:pPr marL="360000" indent="-360000">
              <a:lnSpc>
                <a:spcPct val="100000"/>
              </a:lnSpc>
              <a:spcAft>
                <a:spcPts val="1800"/>
              </a:spcAft>
            </a:pPr>
            <a:r>
              <a:rPr lang="de-DE" sz="1600" dirty="0"/>
              <a:t>Arbeiten an Rohrleitungssystemen: Sicherstellen, dass diese drucklos sind, gilt auch für FLASH und XFEL!!</a:t>
            </a:r>
          </a:p>
          <a:p>
            <a:pPr marL="360000" lvl="0" indent="-360000">
              <a:lnSpc>
                <a:spcPct val="100000"/>
              </a:lnSpc>
              <a:spcAft>
                <a:spcPts val="1800"/>
              </a:spcAft>
            </a:pPr>
            <a:r>
              <a:rPr lang="de-DE" sz="1600" dirty="0"/>
              <a:t>Erhöhte Brandgefahr durch sehr umfangreiche Elektro- und Elektronik-Anlagen mit hoher Energie- und Packungsdichte, speziell in den Beschleuniger-Anlagen und den Modulatoren/Klystrons</a:t>
            </a:r>
            <a:r>
              <a:rPr lang="en-US" sz="1600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Gebiete: AMTF (72), CMTB (70), Halle 3 (28), </a:t>
            </a:r>
            <a:r>
              <a:rPr lang="de-DE" dirty="0" err="1"/>
              <a:t>Kryo</a:t>
            </a:r>
            <a:r>
              <a:rPr lang="de-DE" dirty="0"/>
              <a:t> Halle (54), MTH (55)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578" name="Picture 2" descr="C:\Users\buettnet\Desktop\Aktuelles\Neues Bil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8" y="5215817"/>
            <a:ext cx="687291" cy="5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uettnet\Desktop\01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" y="2532130"/>
            <a:ext cx="621046" cy="6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buettnet\Desktop\wz000025kf35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2" y="4581128"/>
            <a:ext cx="576064" cy="5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  <a:endParaRPr lang="de-DE" dirty="0"/>
          </a:p>
        </p:txBody>
      </p:sp>
      <p:pic>
        <p:nvPicPr>
          <p:cNvPr id="15" name="Picture 2" descr="C:\Users\buettnet\Desktop\410bKD-zfeL__SY300_.png">
            <a:extLst>
              <a:ext uri="{FF2B5EF4-FFF2-40B4-BE49-F238E27FC236}">
                <a16:creationId xmlns:a16="http://schemas.microsoft.com/office/drawing/2014/main" id="{61AB11C1-F8B0-4820-A2D0-622505E32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2" y="1290549"/>
            <a:ext cx="641711" cy="64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6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9D661-489F-4797-8C0A-17204AAE0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893349"/>
            <a:ext cx="8400766" cy="5717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Sicherheitsunterweisung MKS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3E6A90-6561-436F-B790-919AA8E3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94" y="4797152"/>
            <a:ext cx="2087613" cy="72642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Fluchtwege werden</a:t>
            </a:r>
            <a:br>
              <a:rPr lang="de-DE" dirty="0"/>
            </a:br>
            <a:r>
              <a:rPr lang="de-DE" dirty="0"/>
              <a:t>noch angepasst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Gebiet: Halle 3 (28)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5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Sicherheitsunterweisung MKS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Gebiet: </a:t>
            </a:r>
            <a:r>
              <a:rPr lang="de-DE" dirty="0" err="1"/>
              <a:t>Kryo</a:t>
            </a:r>
            <a:r>
              <a:rPr lang="de-DE" dirty="0"/>
              <a:t> Halle (54)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B92948-CEF9-4185-82A5-869FF76AB2C5}"/>
              </a:ext>
            </a:extLst>
          </p:cNvPr>
          <p:cNvGrpSpPr/>
          <p:nvPr/>
        </p:nvGrpSpPr>
        <p:grpSpPr>
          <a:xfrm>
            <a:off x="212451" y="942768"/>
            <a:ext cx="11860213" cy="5942616"/>
            <a:chOff x="212451" y="787020"/>
            <a:chExt cx="11860213" cy="59426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46" b="9798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51" y="1052736"/>
              <a:ext cx="11860213" cy="567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3"/>
            <p:cNvSpPr/>
            <p:nvPr/>
          </p:nvSpPr>
          <p:spPr bwMode="auto">
            <a:xfrm>
              <a:off x="7862689" y="787020"/>
              <a:ext cx="4176463" cy="41713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FLUCHT-</a:t>
              </a:r>
              <a:r>
                <a:rPr kumimoji="0" lang="de-DE" sz="2000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UND RETTUNGSPLAN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49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/ Themen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9648452" cy="5010249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e-DE" b="1" dirty="0"/>
              <a:t>01	Sicherheitsorganisation, Unterweisungen</a:t>
            </a:r>
          </a:p>
          <a:p>
            <a:pPr marL="0" indent="0">
              <a:spcAft>
                <a:spcPts val="0"/>
              </a:spcAft>
              <a:buNone/>
            </a:pPr>
            <a:endParaRPr lang="de-DE" b="1" dirty="0"/>
          </a:p>
          <a:p>
            <a:pPr marL="0" indent="0">
              <a:spcAft>
                <a:spcPts val="0"/>
              </a:spcAft>
              <a:buNone/>
            </a:pPr>
            <a:r>
              <a:rPr lang="de-DE" b="1" dirty="0"/>
              <a:t>02	MKS Arbeitsplatzbezogene Sicherheitsunterweisung</a:t>
            </a:r>
          </a:p>
          <a:p>
            <a:pPr>
              <a:spcAft>
                <a:spcPts val="0"/>
              </a:spcAft>
            </a:pPr>
            <a:r>
              <a:rPr lang="de-DE" dirty="0"/>
              <a:t>Allgemeines</a:t>
            </a:r>
          </a:p>
          <a:p>
            <a:pPr>
              <a:spcAft>
                <a:spcPts val="0"/>
              </a:spcAft>
            </a:pPr>
            <a:r>
              <a:rPr lang="de-DE" dirty="0"/>
              <a:t>Gebietsbezogene Sicherheitshinweise</a:t>
            </a:r>
          </a:p>
          <a:p>
            <a:pPr>
              <a:spcAft>
                <a:spcPts val="0"/>
              </a:spcAft>
            </a:pPr>
            <a:endParaRPr lang="de-DE" dirty="0"/>
          </a:p>
          <a:p>
            <a:pPr marL="0" indent="0">
              <a:spcAft>
                <a:spcPts val="0"/>
              </a:spcAft>
              <a:buNone/>
            </a:pPr>
            <a:r>
              <a:rPr lang="de-DE" b="1" dirty="0"/>
              <a:t>03	MKS Arbeitsplatzbezogene Strahlenschutzunterweisung</a:t>
            </a:r>
          </a:p>
          <a:p>
            <a:pPr>
              <a:spcAft>
                <a:spcPts val="0"/>
              </a:spcAft>
            </a:pPr>
            <a:r>
              <a:rPr lang="de-DE" dirty="0"/>
              <a:t>Allgemeines</a:t>
            </a:r>
          </a:p>
          <a:p>
            <a:pPr>
              <a:spcAft>
                <a:spcPts val="0"/>
              </a:spcAft>
            </a:pPr>
            <a:r>
              <a:rPr lang="de-DE" dirty="0"/>
              <a:t>Gebietsbezogene Strahlenschutzhinweise</a:t>
            </a:r>
          </a:p>
          <a:p>
            <a:pPr>
              <a:spcAft>
                <a:spcPts val="0"/>
              </a:spcAft>
            </a:pPr>
            <a:endParaRPr lang="de-DE" dirty="0"/>
          </a:p>
          <a:p>
            <a:pPr marL="0" indent="0">
              <a:spcAft>
                <a:spcPts val="0"/>
              </a:spcAft>
              <a:buNone/>
            </a:pPr>
            <a:r>
              <a:rPr lang="de-DE" b="1" dirty="0"/>
              <a:t>04	Sonstiges</a:t>
            </a:r>
          </a:p>
          <a:p>
            <a:pPr>
              <a:spcAft>
                <a:spcPts val="0"/>
              </a:spcAft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Arbeitsplatzbezogene Unterweisung MKS</a:t>
            </a:r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Sicherheitsunterweisung MKS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Gebiet: MTH (55)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0784D1-82B2-4B32-A068-BFC98D658891}"/>
              </a:ext>
            </a:extLst>
          </p:cNvPr>
          <p:cNvGrpSpPr/>
          <p:nvPr/>
        </p:nvGrpSpPr>
        <p:grpSpPr>
          <a:xfrm>
            <a:off x="1055440" y="1124744"/>
            <a:ext cx="10546933" cy="5328590"/>
            <a:chOff x="1127448" y="1124744"/>
            <a:chExt cx="10546933" cy="532859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448" y="1124744"/>
              <a:ext cx="10546933" cy="5328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3"/>
            <p:cNvSpPr/>
            <p:nvPr/>
          </p:nvSpPr>
          <p:spPr bwMode="auto">
            <a:xfrm>
              <a:off x="1631506" y="1261302"/>
              <a:ext cx="4176463" cy="41713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FLUCHT-</a:t>
              </a:r>
              <a:r>
                <a:rPr kumimoji="0" lang="de-DE" sz="2000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UND RETTUNGSPLAN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201488" y="1481892"/>
              <a:ext cx="5405647" cy="33855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rgbClr val="FF0000"/>
                  </a:solidFill>
                </a:rPr>
                <a:t>!Achtung! Bei gesetztem DACHS-Gebiet kein Durchgang!</a:t>
              </a:r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H="1">
              <a:off x="7752184" y="1846077"/>
              <a:ext cx="1152128" cy="186286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/>
          </p:nvSpPr>
          <p:spPr>
            <a:xfrm>
              <a:off x="6096000" y="3708946"/>
              <a:ext cx="2808312" cy="65615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830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Sicherheitsunterweisung MKS</a:t>
            </a:r>
          </a:p>
        </p:txBody>
      </p:sp>
      <p:sp>
        <p:nvSpPr>
          <p:cNvPr id="2055" name="Content Placeholder 20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altLang="en-US" b="1" dirty="0"/>
              <a:t>Skizze </a:t>
            </a:r>
            <a:r>
              <a:rPr lang="de-DE" altLang="en-US" b="1" dirty="0" err="1"/>
              <a:t>Geb</a:t>
            </a:r>
            <a:r>
              <a:rPr lang="de-DE" altLang="en-US" b="1" dirty="0"/>
              <a:t> 70 (CMTB)</a:t>
            </a:r>
          </a:p>
          <a:p>
            <a:pPr marL="0" lvl="0" indent="0">
              <a:buNone/>
            </a:pPr>
            <a:endParaRPr lang="de-DE" altLang="en-US" b="1" dirty="0"/>
          </a:p>
          <a:p>
            <a:pPr lvl="0"/>
            <a:r>
              <a:rPr lang="en-US" dirty="0" err="1"/>
              <a:t>Verbandsmaterial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nahe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Seitenausgang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Feuerlöscher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Zugang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Testgebiet</a:t>
            </a:r>
            <a:endParaRPr lang="en-US" dirty="0"/>
          </a:p>
          <a:p>
            <a:pPr lvl="1"/>
            <a:r>
              <a:rPr lang="en-US" dirty="0" err="1"/>
              <a:t>neben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Hallentor</a:t>
            </a:r>
            <a:endParaRPr lang="en-US" dirty="0"/>
          </a:p>
          <a:p>
            <a:pPr lvl="0"/>
            <a:endParaRPr lang="en-US" alt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Gebiet: CMTB (70)</a:t>
            </a:r>
            <a:endParaRPr lang="en-US" dirty="0"/>
          </a:p>
        </p:txBody>
      </p:sp>
      <p:grpSp>
        <p:nvGrpSpPr>
          <p:cNvPr id="2057" name="Group 2056"/>
          <p:cNvGrpSpPr>
            <a:grpSpLocks noChangeAspect="1"/>
          </p:cNvGrpSpPr>
          <p:nvPr/>
        </p:nvGrpSpPr>
        <p:grpSpPr>
          <a:xfrm>
            <a:off x="5610867" y="1052736"/>
            <a:ext cx="4373565" cy="5345806"/>
            <a:chOff x="-7141285" y="-2881617"/>
            <a:chExt cx="5974945" cy="7303173"/>
          </a:xfrm>
        </p:grpSpPr>
        <p:sp>
          <p:nvSpPr>
            <p:cNvPr id="5" name="Rectangle 3"/>
            <p:cNvSpPr/>
            <p:nvPr/>
          </p:nvSpPr>
          <p:spPr bwMode="auto">
            <a:xfrm>
              <a:off x="-6872014" y="-2881617"/>
              <a:ext cx="5705674" cy="56986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FLUCHT-</a:t>
              </a:r>
              <a:r>
                <a:rPr kumimoji="0" lang="de-DE" sz="2000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UND RETTUNGSPLAN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2056" name="Group 2055"/>
            <p:cNvGrpSpPr/>
            <p:nvPr/>
          </p:nvGrpSpPr>
          <p:grpSpPr>
            <a:xfrm>
              <a:off x="-7141285" y="-2179978"/>
              <a:ext cx="5193796" cy="6601534"/>
              <a:chOff x="776792" y="1426620"/>
              <a:chExt cx="5193796" cy="6601534"/>
            </a:xfrm>
          </p:grpSpPr>
          <p:pic>
            <p:nvPicPr>
              <p:cNvPr id="2083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1292" y="4680713"/>
                <a:ext cx="360000" cy="358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7" name="Picture 3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6476" y="6751597"/>
                <a:ext cx="352425" cy="352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1"/>
              <p:cNvSpPr>
                <a:spLocks noChangeArrowheads="1"/>
              </p:cNvSpPr>
              <p:nvPr/>
            </p:nvSpPr>
            <p:spPr bwMode="auto">
              <a:xfrm>
                <a:off x="2640013" y="2397334"/>
                <a:ext cx="3330575" cy="499210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en-US" sz="1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        </a:t>
                </a:r>
                <a:r>
                  <a:rPr kumimoji="0" lang="de-DE" alt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                                                                                                                                                                                                                           </a:t>
                </a:r>
                <a:endParaRPr kumimoji="0" lang="de-DE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28109" y="2643213"/>
                <a:ext cx="1668994" cy="4341058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546475" y="4211449"/>
                <a:ext cx="381635" cy="9144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Right Triangle 16"/>
              <p:cNvSpPr/>
              <p:nvPr/>
            </p:nvSpPr>
            <p:spPr>
              <a:xfrm>
                <a:off x="5220665" y="2152223"/>
                <a:ext cx="217805" cy="245111"/>
              </a:xfrm>
              <a:prstGeom prst="rtTriangl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Right Triangle 17"/>
              <p:cNvSpPr/>
              <p:nvPr/>
            </p:nvSpPr>
            <p:spPr>
              <a:xfrm rot="16200000">
                <a:off x="2373948" y="4774687"/>
                <a:ext cx="266065" cy="266065"/>
              </a:xfrm>
              <a:prstGeom prst="rtTriangl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16200000">
                <a:off x="3280410" y="4859784"/>
                <a:ext cx="266065" cy="266065"/>
              </a:xfrm>
              <a:prstGeom prst="rtTriangle">
                <a:avLst/>
              </a:prstGeom>
              <a:solidFill>
                <a:srgbClr val="92D050"/>
              </a:solidFill>
              <a:ln w="1905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97480" y="7294825"/>
                <a:ext cx="914400" cy="94615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AutoShape 13"/>
              <p:cNvSpPr>
                <a:spLocks noChangeArrowheads="1"/>
              </p:cNvSpPr>
              <p:nvPr/>
            </p:nvSpPr>
            <p:spPr bwMode="auto">
              <a:xfrm>
                <a:off x="3990180" y="4380616"/>
                <a:ext cx="1507534" cy="390428"/>
              </a:xfrm>
              <a:prstGeom prst="flowChartAlternateProcess">
                <a:avLst/>
              </a:prstGeom>
              <a:solidFill>
                <a:srgbClr val="FFFFFF"/>
              </a:solidFill>
              <a:ln w="19050" cmpd="thickThin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36000" rIns="0" bIns="36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Abschirmung</a:t>
                </a:r>
                <a:endParaRPr kumimoji="0" lang="de-DE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AutoShape 8"/>
              <p:cNvSpPr>
                <a:spLocks noChangeArrowheads="1"/>
              </p:cNvSpPr>
              <p:nvPr/>
            </p:nvSpPr>
            <p:spPr bwMode="auto">
              <a:xfrm>
                <a:off x="1268661" y="4774687"/>
                <a:ext cx="976630" cy="323215"/>
              </a:xfrm>
              <a:prstGeom prst="leftArrow">
                <a:avLst>
                  <a:gd name="adj1" fmla="val 50000"/>
                  <a:gd name="adj2" fmla="val 50261"/>
                </a:avLst>
              </a:prstGeom>
              <a:solidFill>
                <a:srgbClr val="92D050"/>
              </a:solidFill>
              <a:ln w="19050" cmpd="sng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AutoShape 8"/>
              <p:cNvSpPr>
                <a:spLocks noChangeArrowheads="1"/>
              </p:cNvSpPr>
              <p:nvPr/>
            </p:nvSpPr>
            <p:spPr bwMode="auto">
              <a:xfrm rot="16200000">
                <a:off x="2901886" y="7570346"/>
                <a:ext cx="561921" cy="353695"/>
              </a:xfrm>
              <a:prstGeom prst="leftArrow">
                <a:avLst>
                  <a:gd name="adj1" fmla="val 50000"/>
                  <a:gd name="adj2" fmla="val 50261"/>
                </a:avLst>
              </a:prstGeom>
              <a:solidFill>
                <a:srgbClr val="92D050"/>
              </a:solidFill>
              <a:ln w="19050" cmpd="sng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AutoShape 8"/>
              <p:cNvSpPr>
                <a:spLocks noChangeArrowheads="1"/>
              </p:cNvSpPr>
              <p:nvPr/>
            </p:nvSpPr>
            <p:spPr bwMode="auto">
              <a:xfrm rot="5400000">
                <a:off x="5052482" y="1559447"/>
                <a:ext cx="603473" cy="337820"/>
              </a:xfrm>
              <a:prstGeom prst="leftArrow">
                <a:avLst>
                  <a:gd name="adj1" fmla="val 50000"/>
                  <a:gd name="adj2" fmla="val 50261"/>
                </a:avLst>
              </a:prstGeom>
              <a:solidFill>
                <a:srgbClr val="92D050"/>
              </a:solidFill>
              <a:ln w="19050" cmpd="sng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Textfeld 15"/>
              <p:cNvSpPr txBox="1">
                <a:spLocks noChangeArrowheads="1"/>
              </p:cNvSpPr>
              <p:nvPr/>
            </p:nvSpPr>
            <p:spPr bwMode="auto">
              <a:xfrm>
                <a:off x="3361054" y="7588124"/>
                <a:ext cx="1153940" cy="3181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1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R="0" lv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sz="1400" b="1">
                    <a:latin typeface="Calibri" panose="020F0502020204030204" pitchFamily="34" charset="0"/>
                    <a:ea typeface="Times New Roman" pitchFamily="18" charset="0"/>
                    <a:cs typeface="Calibri" pitchFamily="34" charset="0"/>
                  </a:defRPr>
                </a:lvl1pPr>
              </a:lstStyle>
              <a:p>
                <a:r>
                  <a:rPr lang="de-DE" altLang="en-US" dirty="0"/>
                  <a:t>Hallentor</a:t>
                </a:r>
              </a:p>
            </p:txBody>
          </p:sp>
          <p:sp>
            <p:nvSpPr>
              <p:cNvPr id="21" name="Textfeld 16"/>
              <p:cNvSpPr txBox="1">
                <a:spLocks noChangeArrowheads="1"/>
              </p:cNvSpPr>
              <p:nvPr/>
            </p:nvSpPr>
            <p:spPr bwMode="auto">
              <a:xfrm>
                <a:off x="776792" y="4389338"/>
                <a:ext cx="1730188" cy="3460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1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R="0" lv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sz="1400" b="1">
                    <a:latin typeface="Calibri" panose="020F0502020204030204" pitchFamily="34" charset="0"/>
                    <a:ea typeface="Times New Roman" pitchFamily="18" charset="0"/>
                    <a:cs typeface="Calibri" pitchFamily="34" charset="0"/>
                  </a:defRPr>
                </a:lvl1pPr>
              </a:lstStyle>
              <a:p>
                <a:r>
                  <a:rPr lang="de-DE" altLang="en-US" dirty="0"/>
                  <a:t>Seitenausgang</a:t>
                </a:r>
              </a:p>
            </p:txBody>
          </p:sp>
          <p:sp>
            <p:nvSpPr>
              <p:cNvPr id="25" name="Textfeld 12"/>
              <p:cNvSpPr txBox="1">
                <a:spLocks noChangeArrowheads="1"/>
              </p:cNvSpPr>
              <p:nvPr/>
            </p:nvSpPr>
            <p:spPr bwMode="auto">
              <a:xfrm>
                <a:off x="3470528" y="1684020"/>
                <a:ext cx="1720369" cy="34607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altLang="en-US" sz="1400" b="1" dirty="0">
                    <a:latin typeface="Calibri" panose="020F0502020204030204" pitchFamily="34" charset="0"/>
                    <a:ea typeface="Times New Roman" pitchFamily="18" charset="0"/>
                    <a:cs typeface="Calibri" pitchFamily="34" charset="0"/>
                  </a:rPr>
                  <a:t>Nebenausgang</a:t>
                </a:r>
              </a:p>
            </p:txBody>
          </p:sp>
          <p:pic>
            <p:nvPicPr>
              <p:cNvPr id="43" name="Picture 3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6475" y="5287644"/>
                <a:ext cx="352425" cy="352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5D9690-7284-4410-895A-21E875DD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</p:spTree>
    <p:extLst>
      <p:ext uri="{BB962C8B-B14F-4D97-AF65-F5344CB8AC3E}">
        <p14:creationId xmlns:p14="http://schemas.microsoft.com/office/powerpoint/2010/main" val="1279839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Sicherheitsunterweisung MKS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F2ACE6-664B-4293-8B2E-8690443C3300}"/>
              </a:ext>
            </a:extLst>
          </p:cNvPr>
          <p:cNvGrpSpPr>
            <a:grpSpLocks noChangeAspect="1"/>
          </p:cNvGrpSpPr>
          <p:nvPr/>
        </p:nvGrpSpPr>
        <p:grpSpPr>
          <a:xfrm>
            <a:off x="2097548" y="836712"/>
            <a:ext cx="9327044" cy="5760640"/>
            <a:chOff x="1703512" y="737361"/>
            <a:chExt cx="9721079" cy="600400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3" t="9565" r="1423" b="1902"/>
            <a:stretch/>
          </p:blipFill>
          <p:spPr bwMode="auto">
            <a:xfrm>
              <a:off x="1703512" y="737361"/>
              <a:ext cx="8352928" cy="6004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hteck 7"/>
            <p:cNvSpPr/>
            <p:nvPr/>
          </p:nvSpPr>
          <p:spPr bwMode="auto">
            <a:xfrm rot="16200000">
              <a:off x="6300762" y="5096446"/>
              <a:ext cx="1255340" cy="36872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200" b="1" dirty="0">
                  <a:solidFill>
                    <a:schemeClr val="accent1"/>
                  </a:solidFill>
                </a:rPr>
                <a:t>Modulteststand</a:t>
              </a:r>
            </a:p>
            <a:p>
              <a:pPr algn="ctr"/>
              <a:r>
                <a:rPr lang="de-DE" sz="1200" b="1" dirty="0">
                  <a:solidFill>
                    <a:schemeClr val="accent1"/>
                  </a:solidFill>
                </a:rPr>
                <a:t> XATB1</a:t>
              </a:r>
            </a:p>
          </p:txBody>
        </p:sp>
        <p:sp>
          <p:nvSpPr>
            <p:cNvPr id="12" name="Rechteck 7"/>
            <p:cNvSpPr/>
            <p:nvPr/>
          </p:nvSpPr>
          <p:spPr bwMode="auto">
            <a:xfrm rot="16200000">
              <a:off x="5071293" y="5089895"/>
              <a:ext cx="1255340" cy="36872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200" b="1" dirty="0">
                  <a:solidFill>
                    <a:schemeClr val="accent1"/>
                  </a:solidFill>
                </a:rPr>
                <a:t>Modulteststand</a:t>
              </a:r>
            </a:p>
            <a:p>
              <a:pPr algn="ctr"/>
              <a:r>
                <a:rPr lang="de-DE" sz="1200" b="1" dirty="0">
                  <a:solidFill>
                    <a:schemeClr val="accent1"/>
                  </a:solidFill>
                </a:rPr>
                <a:t> XATB2</a:t>
              </a:r>
            </a:p>
          </p:txBody>
        </p:sp>
        <p:sp>
          <p:nvSpPr>
            <p:cNvPr id="13" name="Rechteck 7"/>
            <p:cNvSpPr/>
            <p:nvPr/>
          </p:nvSpPr>
          <p:spPr bwMode="auto">
            <a:xfrm rot="16200000">
              <a:off x="3724076" y="5080844"/>
              <a:ext cx="1512168" cy="36872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200" b="1" dirty="0">
                  <a:solidFill>
                    <a:schemeClr val="accent1"/>
                  </a:solidFill>
                </a:rPr>
                <a:t>Kein </a:t>
              </a:r>
              <a:r>
                <a:rPr lang="de-DE" sz="1200" b="1" dirty="0" err="1">
                  <a:solidFill>
                    <a:schemeClr val="accent1"/>
                  </a:solidFill>
                </a:rPr>
                <a:t>Kryo</a:t>
              </a:r>
              <a:r>
                <a:rPr lang="de-DE" sz="1200" b="1" dirty="0">
                  <a:solidFill>
                    <a:schemeClr val="accent1"/>
                  </a:solidFill>
                </a:rPr>
                <a:t>-Betrieb: XATB3</a:t>
              </a:r>
            </a:p>
          </p:txBody>
        </p:sp>
        <p:sp>
          <p:nvSpPr>
            <p:cNvPr id="14" name="Rechteck 7"/>
            <p:cNvSpPr/>
            <p:nvPr/>
          </p:nvSpPr>
          <p:spPr bwMode="auto">
            <a:xfrm>
              <a:off x="7680176" y="5373216"/>
              <a:ext cx="627670" cy="18436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200" b="1" dirty="0">
                  <a:solidFill>
                    <a:schemeClr val="accent1"/>
                  </a:solidFill>
                </a:rPr>
                <a:t>XATC1</a:t>
              </a:r>
            </a:p>
          </p:txBody>
        </p:sp>
        <p:sp>
          <p:nvSpPr>
            <p:cNvPr id="15" name="Rechteck 7"/>
            <p:cNvSpPr/>
            <p:nvPr/>
          </p:nvSpPr>
          <p:spPr bwMode="auto">
            <a:xfrm>
              <a:off x="8472264" y="5373216"/>
              <a:ext cx="627670" cy="18436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200" b="1" dirty="0">
                  <a:solidFill>
                    <a:schemeClr val="accent1"/>
                  </a:solidFill>
                </a:rPr>
                <a:t>XATC2</a:t>
              </a:r>
            </a:p>
          </p:txBody>
        </p:sp>
        <p:sp>
          <p:nvSpPr>
            <p:cNvPr id="10" name="Rectangle 3"/>
            <p:cNvSpPr/>
            <p:nvPr/>
          </p:nvSpPr>
          <p:spPr bwMode="auto">
            <a:xfrm>
              <a:off x="7248128" y="1124744"/>
              <a:ext cx="4176463" cy="41713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FLUCHT-</a:t>
              </a:r>
              <a:r>
                <a:rPr kumimoji="0" lang="de-DE" sz="2000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UND RETTUNGSPLAN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DE9CE6-DEA3-40A3-B784-1D43DD07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Gebiet</a:t>
            </a:r>
            <a:r>
              <a:rPr lang="en-US" dirty="0"/>
              <a:t>: AMTF (72)</a:t>
            </a:r>
          </a:p>
        </p:txBody>
      </p:sp>
    </p:spTree>
    <p:extLst>
      <p:ext uri="{BB962C8B-B14F-4D97-AF65-F5344CB8AC3E}">
        <p14:creationId xmlns:p14="http://schemas.microsoft.com/office/powerpoint/2010/main" val="14700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Sicherheitsunterweisung MKS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b="1" dirty="0"/>
              <a:t>Gefahr durch kalte Gase</a:t>
            </a:r>
          </a:p>
          <a:p>
            <a:pPr lvl="0"/>
            <a:r>
              <a:rPr lang="de-DE" dirty="0"/>
              <a:t>Bei Betrieb zutritt im Bereich der </a:t>
            </a:r>
            <a:r>
              <a:rPr lang="de-DE" dirty="0" err="1"/>
              <a:t>Ausblaseklappen</a:t>
            </a:r>
            <a:r>
              <a:rPr lang="de-DE" dirty="0"/>
              <a:t> ist verboten</a:t>
            </a:r>
          </a:p>
          <a:p>
            <a:pPr lvl="0"/>
            <a:r>
              <a:rPr lang="de-DE" dirty="0"/>
              <a:t>Schutzeinrichtungen gegen Überdruck am kalten, vertikalen Kryostaten: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Gebiete</a:t>
            </a:r>
            <a:r>
              <a:rPr lang="en-US" dirty="0"/>
              <a:t>: AMTF, CMTB, Halle 3, FLASH, XFEL, ALPSII, </a:t>
            </a:r>
            <a:r>
              <a:rPr lang="en-US" dirty="0" err="1"/>
              <a:t>Kälteanlagen</a:t>
            </a:r>
            <a:r>
              <a:rPr lang="en-US" dirty="0"/>
              <a:t> u. </a:t>
            </a:r>
            <a:r>
              <a:rPr lang="en-US" dirty="0" err="1"/>
              <a:t>Speicherbehälter</a:t>
            </a:r>
            <a:r>
              <a:rPr lang="en-US" dirty="0"/>
              <a:t> (28 u. 54)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2965" y="4112786"/>
            <a:ext cx="2669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 dirty="0">
                <a:solidFill>
                  <a:srgbClr val="002060"/>
                </a:solidFill>
                <a:latin typeface="+mn-lt"/>
              </a:rPr>
              <a:t>Vorsicht im Bereich der </a:t>
            </a:r>
            <a:r>
              <a:rPr lang="de-DE" sz="1600" dirty="0" err="1">
                <a:solidFill>
                  <a:srgbClr val="FF0000"/>
                </a:solidFill>
                <a:latin typeface="+mn-lt"/>
              </a:rPr>
              <a:t>Abblaseklappe</a:t>
            </a:r>
            <a:br>
              <a:rPr lang="de-DE" sz="1600" dirty="0">
                <a:solidFill>
                  <a:srgbClr val="FF0000"/>
                </a:solidFill>
                <a:latin typeface="+mn-lt"/>
              </a:rPr>
            </a:br>
            <a:r>
              <a:rPr lang="de-DE" sz="1600" dirty="0">
                <a:solidFill>
                  <a:srgbClr val="002060"/>
                </a:solidFill>
                <a:latin typeface="+mn-lt"/>
              </a:rPr>
              <a:t>vor plötzlich austretenden </a:t>
            </a:r>
            <a:r>
              <a:rPr lang="de-DE" sz="1600" dirty="0">
                <a:solidFill>
                  <a:srgbClr val="FF0000"/>
                </a:solidFill>
                <a:latin typeface="+mn-lt"/>
              </a:rPr>
              <a:t>kalten Gasen</a:t>
            </a:r>
            <a:r>
              <a:rPr lang="de-DE" sz="1600" dirty="0">
                <a:solidFill>
                  <a:srgbClr val="002060"/>
                </a:solidFill>
                <a:latin typeface="+mn-lt"/>
              </a:rPr>
              <a:t>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087888" y="6293565"/>
            <a:ext cx="2585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Beispiel: Halle AMTF, Teststand XATC2</a:t>
            </a:r>
          </a:p>
        </p:txBody>
      </p:sp>
      <p:pic>
        <p:nvPicPr>
          <p:cNvPr id="25603" name="Picture 3" descr="C:\Users\buettnet\Desktop\AMTF_XATC1\P1280393_scharf_kor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"/>
          <a:stretch/>
        </p:blipFill>
        <p:spPr bwMode="auto">
          <a:xfrm>
            <a:off x="3548281" y="2745214"/>
            <a:ext cx="5465618" cy="351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927648" y="4509120"/>
            <a:ext cx="3168352" cy="1422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8689444" y="5286582"/>
            <a:ext cx="790932" cy="236403"/>
          </a:xfrm>
          <a:prstGeom prst="lin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494662" y="4871083"/>
            <a:ext cx="22750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Sicherheitseinrichtung </a:t>
            </a:r>
            <a:r>
              <a:rPr kumimoji="0" lang="de-DE" sz="16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für </a:t>
            </a:r>
            <a:r>
              <a:rPr kumimoji="0" lang="de-DE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</a:rPr>
              <a:t>Isoliervakuum</a:t>
            </a:r>
            <a:r>
              <a:rPr kumimoji="0" lang="de-DE" sz="16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vom </a:t>
            </a:r>
            <a:r>
              <a:rPr kumimoji="0" lang="de-DE" sz="16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Kryostaten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6" name="Picture 2" descr="C:\Users\buettnet\Desktop\410bKD-zfeL__SY300_.png">
            <a:extLst>
              <a:ext uri="{FF2B5EF4-FFF2-40B4-BE49-F238E27FC236}">
                <a16:creationId xmlns:a16="http://schemas.microsoft.com/office/drawing/2014/main" id="{7B60F7E8-9C90-453B-B3C1-B1D48BD3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401" y="267208"/>
            <a:ext cx="793904" cy="7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603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Sicherheitsunterweisung MKS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b="1" dirty="0"/>
              <a:t>Gefahr durch kalte Gase</a:t>
            </a:r>
          </a:p>
          <a:p>
            <a:r>
              <a:rPr lang="de-DE" dirty="0"/>
              <a:t>Erstickungsgefahr durch Sauerstoffverdrängung</a:t>
            </a:r>
          </a:p>
          <a:p>
            <a:r>
              <a:rPr lang="de-DE" dirty="0"/>
              <a:t>Unerwünschte Kondensation oder unerwünschtes Einfrieren kann folgende Auswirkungen haben: </a:t>
            </a:r>
          </a:p>
          <a:p>
            <a:pPr lvl="1"/>
            <a:r>
              <a:rPr lang="de-DE" dirty="0"/>
              <a:t>Mechanische Schäden</a:t>
            </a:r>
          </a:p>
          <a:p>
            <a:pPr lvl="2"/>
            <a:r>
              <a:rPr lang="de-DE" dirty="0"/>
              <a:t>durch Ausfrierungen an Ventilen, Turbinen, etc.</a:t>
            </a:r>
          </a:p>
          <a:p>
            <a:pPr lvl="2"/>
            <a:r>
              <a:rPr lang="de-DE" dirty="0"/>
              <a:t>durch heruntertropfendes, tiefkaltes Kondensat oder </a:t>
            </a:r>
          </a:p>
          <a:p>
            <a:pPr lvl="1"/>
            <a:r>
              <a:rPr lang="de-DE" dirty="0"/>
              <a:t>Entstehung explosiver Gemische </a:t>
            </a:r>
          </a:p>
          <a:p>
            <a:pPr lvl="2"/>
            <a:r>
              <a:rPr lang="de-DE" dirty="0"/>
              <a:t>durch die Kondensation von Luft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FF0000"/>
                </a:solidFill>
              </a:rPr>
              <a:t>Wichtig! </a:t>
            </a:r>
            <a:r>
              <a:rPr lang="de-DE" dirty="0"/>
              <a:t>Luftkondensat wirkt stark brandfördernd, da es wegen </a:t>
            </a:r>
            <a:br>
              <a:rPr lang="de-DE" dirty="0"/>
            </a:br>
            <a:r>
              <a:rPr lang="de-DE" dirty="0"/>
              <a:t>des höheren Siedepunkts von Sauerstoff bis zu 50% Sauerstoff  enthält.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  <a:endParaRPr lang="de-DE" dirty="0"/>
          </a:p>
        </p:txBody>
      </p:sp>
      <p:pic>
        <p:nvPicPr>
          <p:cNvPr id="15" name="Picture 2" descr="C:\Users\buettnet\Desktop\410bKD-zfeL__SY300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401" y="267208"/>
            <a:ext cx="793904" cy="7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konde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6"/>
          <a:stretch/>
        </p:blipFill>
        <p:spPr bwMode="auto">
          <a:xfrm>
            <a:off x="8112224" y="2948177"/>
            <a:ext cx="3086100" cy="310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Gebiete</a:t>
            </a:r>
            <a:r>
              <a:rPr lang="en-US" dirty="0"/>
              <a:t>: AMTF, CMTB, FLASH, XFEL, ALPSII, </a:t>
            </a:r>
            <a:r>
              <a:rPr lang="en-US" dirty="0" err="1"/>
              <a:t>Kälteanlagen</a:t>
            </a:r>
            <a:r>
              <a:rPr lang="en-US" dirty="0"/>
              <a:t> und </a:t>
            </a:r>
            <a:r>
              <a:rPr lang="en-US" dirty="0" err="1"/>
              <a:t>Speicherbehälter</a:t>
            </a:r>
            <a:r>
              <a:rPr lang="en-US" dirty="0"/>
              <a:t> (28 u. 54)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62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Rohr- und Transferleitungsbrücken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Zutritt zu Rohrleitungsbrücken:</a:t>
            </a:r>
          </a:p>
          <a:p>
            <a:pPr lvl="2"/>
            <a:r>
              <a:rPr lang="de-DE" dirty="0"/>
              <a:t>Geb. 54 – Kältehalle zum Geb. 28 – FLASH</a:t>
            </a:r>
          </a:p>
          <a:p>
            <a:pPr lvl="2"/>
            <a:r>
              <a:rPr lang="de-DE" dirty="0"/>
              <a:t>Geb. 54 – Kältehalle zu Geb. 72 – AMTF</a:t>
            </a:r>
          </a:p>
          <a:p>
            <a:pPr lvl="2"/>
            <a:r>
              <a:rPr lang="de-DE" dirty="0"/>
              <a:t>Geb. 54 – Kältehalle zu Geb. 702 – XHEE</a:t>
            </a:r>
          </a:p>
          <a:p>
            <a:pPr lvl="2"/>
            <a:r>
              <a:rPr lang="de-DE" dirty="0"/>
              <a:t>Geb. 54 – Kältehalle zu Geb. 55 – MTH</a:t>
            </a:r>
          </a:p>
          <a:p>
            <a:pPr lvl="2"/>
            <a:r>
              <a:rPr lang="de-DE" dirty="0"/>
              <a:t>Geb. 54 – Kältehalle zu HERA Halle West</a:t>
            </a:r>
          </a:p>
          <a:p>
            <a:pPr marL="0" indent="0">
              <a:buNone/>
            </a:pPr>
            <a:r>
              <a:rPr lang="de-DE" dirty="0"/>
              <a:t>	nur mit Unterweisung „Sicherheitsunterweisung für Arbeiten auf den Rohrleitungsbrücken”.</a:t>
            </a:r>
          </a:p>
          <a:p>
            <a:r>
              <a:rPr lang="de-DE" dirty="0"/>
              <a:t>Arbeiten mit Absturzgefahr nur nach Unterweisung (Gefährdungsbeurteilung).</a:t>
            </a:r>
          </a:p>
          <a:p>
            <a:r>
              <a:rPr lang="de-DE" dirty="0"/>
              <a:t>Persönliche Eignung kann freiwillig durch eine G41 Untersuchung abgeklärt werden, diese ist nicht zwingend notwendig.</a:t>
            </a:r>
          </a:p>
          <a:p>
            <a:r>
              <a:rPr lang="de-DE" dirty="0"/>
              <a:t>Mitarbeiter sollen Arbeiten nur ausführen, wenn sie sich dazu in der Lage fühlen, ansonsten Vorgesetzten verständigen!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XFEL-54, AMTF-54, 28-54 und AMTF-</a:t>
            </a:r>
            <a:r>
              <a:rPr lang="en-US" dirty="0" err="1"/>
              <a:t>Galerie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332656"/>
            <a:ext cx="90429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3D3030-0D22-401E-80F5-A1A324BA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</p:spTree>
    <p:extLst>
      <p:ext uri="{BB962C8B-B14F-4D97-AF65-F5344CB8AC3E}">
        <p14:creationId xmlns:p14="http://schemas.microsoft.com/office/powerpoint/2010/main" val="1010871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79576" y="3759756"/>
            <a:ext cx="3528587" cy="265175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Sich-Unterweisung MKS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Racks im XFEL Tunnel:</a:t>
            </a:r>
          </a:p>
          <a:p>
            <a:r>
              <a:rPr lang="de-DE" dirty="0"/>
              <a:t>Im Rack befindet sich eine Feuerlöschanlage, die nur bei geschlossenen Türen ihre volle Wirkung entfaltet!</a:t>
            </a:r>
          </a:p>
          <a:p>
            <a:r>
              <a:rPr lang="de-DE" dirty="0"/>
              <a:t>Türen immer geschlossen halten!</a:t>
            </a:r>
          </a:p>
          <a:p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Gebiet: XFEL Tunnel / Injektor / MSL XHEE Raum</a:t>
            </a:r>
            <a:endParaRPr lang="en-US" dirty="0"/>
          </a:p>
        </p:txBody>
      </p:sp>
      <p:pic>
        <p:nvPicPr>
          <p:cNvPr id="16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2"/>
          <a:stretch/>
        </p:blipFill>
        <p:spPr>
          <a:xfrm rot="10800000">
            <a:off x="6168008" y="3759756"/>
            <a:ext cx="3724102" cy="26517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5D7240-9530-4738-80A0-F65273B7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</p:spTree>
    <p:extLst>
      <p:ext uri="{BB962C8B-B14F-4D97-AF65-F5344CB8AC3E}">
        <p14:creationId xmlns:p14="http://schemas.microsoft.com/office/powerpoint/2010/main" val="2263734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939137-886F-4BD7-B4CD-7E1BDBC9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Sich-Unterweisung MKS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52087-DFC9-495E-8C35-245872F12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Eine Zusammenfassung zu dem Thema Arbeitsunfälle findet man hier:</a:t>
            </a:r>
          </a:p>
          <a:p>
            <a:pPr lvl="1"/>
            <a:r>
              <a:rPr lang="de-DE" dirty="0">
                <a:hlinkClick r:id="rId2"/>
              </a:rPr>
              <a:t>https://wof-live.desy.de/sites/sites_desygroups/sites_intern/site_d5/content/regelwerke/desy_sicherheits__und_umweltvorschriften/allgemeine_vorschriften_und_regeln/arbeitsunfaelle/index_ger.html</a:t>
            </a:r>
            <a:endParaRPr lang="de-DE" dirty="0"/>
          </a:p>
          <a:p>
            <a:r>
              <a:rPr lang="de-DE" dirty="0"/>
              <a:t>Liste der Durchgangsärzte in der Nähe der DESY Campus:</a:t>
            </a:r>
          </a:p>
          <a:p>
            <a:pPr lvl="1"/>
            <a:r>
              <a:rPr lang="de-DE" dirty="0">
                <a:hlinkClick r:id="rId3"/>
              </a:rPr>
              <a:t>https://wof-live.desy.de/sites/sites_desygroups/sites_intern/site_d5/content/e162769/e162834/e163591/e164638/e188876/Durchgangsrzteregional_ger.pdf</a:t>
            </a:r>
            <a:endParaRPr lang="de-DE" dirty="0"/>
          </a:p>
          <a:p>
            <a:r>
              <a:rPr lang="de-DE" dirty="0"/>
              <a:t>DESY ist bei der „Unfallkasse Nord“ versichert</a:t>
            </a:r>
          </a:p>
          <a:p>
            <a:r>
              <a:rPr lang="de-DE" dirty="0"/>
              <a:t>Für </a:t>
            </a:r>
            <a:r>
              <a:rPr lang="de-DE" b="1" dirty="0"/>
              <a:t>Augenverletzungen</a:t>
            </a:r>
            <a:r>
              <a:rPr lang="de-DE" dirty="0"/>
              <a:t> gilt: Verletzte mit isolierten </a:t>
            </a:r>
            <a:r>
              <a:rPr lang="de-DE" b="1" dirty="0"/>
              <a:t>Augen- oder Hals-Nasen-Ohren-Verletzungen</a:t>
            </a:r>
            <a:r>
              <a:rPr lang="de-DE" dirty="0"/>
              <a:t> sollen sofort einem Augen- bzw. HNO-Arzt vorgestellt werden. Diese gelten automatisch als Durchgangsärzte. Analoges gilt auch für </a:t>
            </a:r>
            <a:r>
              <a:rPr lang="de-DE" b="1" dirty="0"/>
              <a:t>Zahnärzte</a:t>
            </a:r>
            <a:r>
              <a:rPr lang="de-DE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B7CE9-9082-4745-B60A-74592B9744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Arbeitsunfälle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2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939137-886F-4BD7-B4CD-7E1BDBC9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Sich-Unterweisung MKS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52087-DFC9-495E-8C35-245872F12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 Hilfe Schulungen können via ISS gebucht werden</a:t>
            </a:r>
          </a:p>
          <a:p>
            <a:r>
              <a:rPr lang="de-DE" dirty="0"/>
              <a:t>Die Schulung muss jede 2 Jahre wiederholt werden</a:t>
            </a:r>
          </a:p>
          <a:p>
            <a:r>
              <a:rPr lang="de-DE" dirty="0"/>
              <a:t>MKS braucht mind. drei erste Helfer, wir haben zur Zeit: 13</a:t>
            </a:r>
          </a:p>
          <a:p>
            <a:r>
              <a:rPr lang="de-DE" dirty="0"/>
              <a:t>Gewünscht ist mindestens ein erste Helfer pro Gebäude </a:t>
            </a:r>
            <a:br>
              <a:rPr lang="de-DE" dirty="0"/>
            </a:br>
            <a:r>
              <a:rPr lang="de-DE" dirty="0"/>
              <a:t>(Geb. 54, 55, 72)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B7CE9-9082-4745-B60A-74592B9744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Erste Hilfe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04B92A-789C-4705-A2D3-4B96EAEB5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1229673"/>
            <a:ext cx="5307329" cy="51890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7296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MKS Arbeitsplatzbezogene Strahlenschutzunterweisung</a:t>
            </a:r>
          </a:p>
        </p:txBody>
      </p:sp>
    </p:spTree>
    <p:extLst>
      <p:ext uri="{BB962C8B-B14F-4D97-AF65-F5344CB8AC3E}">
        <p14:creationId xmlns:p14="http://schemas.microsoft.com/office/powerpoint/2010/main" val="331948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MKS Sicherheitsorganisation</a:t>
            </a:r>
          </a:p>
        </p:txBody>
      </p:sp>
    </p:spTree>
    <p:extLst>
      <p:ext uri="{BB962C8B-B14F-4D97-AF65-F5344CB8AC3E}">
        <p14:creationId xmlns:p14="http://schemas.microsoft.com/office/powerpoint/2010/main" val="236921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Arbeitsplatzbezogene Strahlenschutzunterweisung MKS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Es gelten:</a:t>
            </a:r>
          </a:p>
          <a:p>
            <a:r>
              <a:rPr lang="de-DE" dirty="0"/>
              <a:t>die DESY Strahlenschutzbestimmungen</a:t>
            </a:r>
          </a:p>
          <a:p>
            <a:r>
              <a:rPr lang="de-DE" dirty="0"/>
              <a:t>die Allgemeine Strahlenschutzunterweisung der Gruppe D3</a:t>
            </a:r>
            <a:endParaRPr lang="de-DE" b="1" dirty="0"/>
          </a:p>
          <a:p>
            <a:pPr marL="0" indent="0">
              <a:spcBef>
                <a:spcPts val="1800"/>
              </a:spcBef>
              <a:buNone/>
            </a:pPr>
            <a:r>
              <a:rPr lang="de-DE" b="1" dirty="0"/>
              <a:t>Generell gilt:</a:t>
            </a:r>
          </a:p>
          <a:p>
            <a:r>
              <a:rPr lang="de-DE" dirty="0"/>
              <a:t>Geplante Arbeiten in einem Kontrollbereich und das Herausbringen von Komponenten aus einem Kontrollbereich sind mit einer/m MKS SSB im Voraus abzusprechen. Bei ungeplanten Nacht- und Wochenendarbeiten, sind die SBBs am darauffolgenden Arbeitstag zu informieren.</a:t>
            </a:r>
          </a:p>
          <a:p>
            <a:r>
              <a:rPr lang="de-DE" dirty="0"/>
              <a:t>Für neue Mitarbeiter: die </a:t>
            </a:r>
            <a:r>
              <a:rPr lang="de-DE" dirty="0" err="1"/>
              <a:t>StrSch</a:t>
            </a:r>
            <a:r>
              <a:rPr lang="de-DE" dirty="0"/>
              <a:t> Unterweisung MUSS in Person mit einer/m MKS SSB stattfinden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Mehr Info</a:t>
            </a:r>
          </a:p>
          <a:p>
            <a:r>
              <a:rPr lang="de-DE" dirty="0">
                <a:hlinkClick r:id="rId2"/>
              </a:rPr>
              <a:t>https://mks.desy.de/sicherheit/index_ger.html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Allgemeines</a:t>
            </a:r>
          </a:p>
        </p:txBody>
      </p:sp>
      <p:pic>
        <p:nvPicPr>
          <p:cNvPr id="4" name="Picture 2" descr="C:\Users\buettnet\Desktop\Bild2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401726"/>
            <a:ext cx="816935" cy="6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C92E7-3ADC-4B11-A571-13DF9EFA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</p:spTree>
    <p:extLst>
      <p:ext uri="{BB962C8B-B14F-4D97-AF65-F5344CB8AC3E}">
        <p14:creationId xmlns:p14="http://schemas.microsoft.com/office/powerpoint/2010/main" val="3430618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AB-</a:t>
            </a:r>
            <a:r>
              <a:rPr lang="de-DE" dirty="0" err="1"/>
              <a:t>StrSch</a:t>
            </a:r>
            <a:r>
              <a:rPr lang="de-DE" dirty="0"/>
              <a:t>-Unterweisung MKS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/>
              <a:t>Es gibt in den MKS-Gebieten folgende Teststände: </a:t>
            </a:r>
          </a:p>
          <a:p>
            <a:pPr lvl="1"/>
            <a:r>
              <a:rPr lang="de-DE" sz="1600" dirty="0"/>
              <a:t>In AMTF (Geb. 72)</a:t>
            </a:r>
          </a:p>
          <a:p>
            <a:pPr lvl="2">
              <a:spcAft>
                <a:spcPts val="0"/>
              </a:spcAft>
            </a:pPr>
            <a:r>
              <a:rPr lang="de-DE" sz="1600" dirty="0"/>
              <a:t>2 vertikale Cavity-Teststände (XATC1, XATC2)</a:t>
            </a:r>
          </a:p>
          <a:p>
            <a:pPr lvl="2">
              <a:spcAft>
                <a:spcPts val="0"/>
              </a:spcAft>
            </a:pPr>
            <a:r>
              <a:rPr lang="de-DE" sz="1600" dirty="0"/>
              <a:t>3 horizontale Modul-Teststände (XATB1, XATB2, XATB3 außer Betrieb)</a:t>
            </a:r>
          </a:p>
          <a:p>
            <a:pPr lvl="1">
              <a:spcBef>
                <a:spcPts val="1200"/>
              </a:spcBef>
            </a:pPr>
            <a:r>
              <a:rPr lang="de-DE" sz="1600" dirty="0"/>
              <a:t>In CMTB  (Geb. 70)</a:t>
            </a:r>
          </a:p>
          <a:p>
            <a:pPr lvl="2"/>
            <a:r>
              <a:rPr lang="de-DE" sz="1600" dirty="0"/>
              <a:t>1 Modul-Teststand</a:t>
            </a:r>
          </a:p>
          <a:p>
            <a:r>
              <a:rPr lang="de-DE" sz="1600" dirty="0"/>
              <a:t>Die </a:t>
            </a:r>
            <a:r>
              <a:rPr lang="de-DE" sz="1600" b="1" dirty="0"/>
              <a:t>vertikalen </a:t>
            </a:r>
            <a:r>
              <a:rPr lang="de-DE" sz="1600" b="1" dirty="0" err="1"/>
              <a:t>Cavity</a:t>
            </a:r>
            <a:r>
              <a:rPr lang="de-DE" sz="1600" b="1" dirty="0"/>
              <a:t>-Teststände </a:t>
            </a:r>
            <a:r>
              <a:rPr lang="de-DE" sz="1600" dirty="0"/>
              <a:t>bestehen aus einer festen und einer beweglichen Betonabschirmung, einem HF-</a:t>
            </a:r>
            <a:r>
              <a:rPr lang="de-DE" sz="1600" dirty="0" err="1"/>
              <a:t>Leistungverstärker</a:t>
            </a:r>
            <a:r>
              <a:rPr lang="de-DE" sz="1600" dirty="0"/>
              <a:t>, der Kälteversorgung, sowie verschiedenen Kontrollracks. </a:t>
            </a:r>
          </a:p>
          <a:p>
            <a:r>
              <a:rPr lang="de-DE" sz="1600" dirty="0"/>
              <a:t>Die </a:t>
            </a:r>
            <a:r>
              <a:rPr lang="de-DE" sz="1600" b="1" dirty="0"/>
              <a:t>horizontalen Modul-Teststände </a:t>
            </a:r>
            <a:r>
              <a:rPr lang="de-DE" sz="1600" dirty="0"/>
              <a:t>bestehen aus einer Betonabschirmung mit Interlocktür, teilweise auch mit beweglicher Betonabschirmung, Klystron-Verstärkeranlagen mit einer Hohlleiterverteilung, der Kälteversorgung, sowie verschiedenen Kontrollracks.</a:t>
            </a:r>
          </a:p>
          <a:p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</a:rPr>
              <a:t>Bei Arbeiten in den Testständen wird das Tragen des</a:t>
            </a:r>
            <a:r>
              <a:rPr lang="de-DE" sz="1600" b="1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</a:rPr>
              <a:t> Personendosimeter generell empfohlen.</a:t>
            </a:r>
            <a:endParaRPr lang="de-DE" sz="1600" dirty="0">
              <a:ln w="3175">
                <a:noFill/>
              </a:ln>
              <a:effectLst>
                <a:glow rad="63500">
                  <a:srgbClr val="FFFFFF">
                    <a:satMod val="175000"/>
                    <a:alpha val="40000"/>
                  </a:srgbClr>
                </a:glow>
              </a:effectLst>
              <a:highlight>
                <a:srgbClr val="FFFF00"/>
              </a:highlight>
              <a:cs typeface="Calibri" panose="020F050202020403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Teststände</a:t>
            </a:r>
            <a:r>
              <a:rPr lang="en-US" dirty="0"/>
              <a:t> AMTF / CMTB</a:t>
            </a:r>
          </a:p>
        </p:txBody>
      </p:sp>
      <p:pic>
        <p:nvPicPr>
          <p:cNvPr id="4" name="Picture 2" descr="C:\Users\buettnet\Desktop\Bild2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401726"/>
            <a:ext cx="816935" cy="6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16D6E7-8E75-4F45-8B9A-C4D74D6F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</p:spTree>
    <p:extLst>
      <p:ext uri="{BB962C8B-B14F-4D97-AF65-F5344CB8AC3E}">
        <p14:creationId xmlns:p14="http://schemas.microsoft.com/office/powerpoint/2010/main" val="3199484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AB-</a:t>
            </a:r>
            <a:r>
              <a:rPr lang="de-DE" dirty="0" err="1"/>
              <a:t>StrSch</a:t>
            </a:r>
            <a:r>
              <a:rPr lang="de-DE" dirty="0"/>
              <a:t>-Unterweisung MKS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/>
              <a:t>Für </a:t>
            </a:r>
            <a:r>
              <a:rPr lang="de-DE" sz="1600" b="1" dirty="0"/>
              <a:t>alle Teststände </a:t>
            </a:r>
            <a:r>
              <a:rPr lang="de-DE" sz="1600" dirty="0"/>
              <a:t>gilt:</a:t>
            </a:r>
          </a:p>
          <a:p>
            <a:pPr indent="-360000">
              <a:spcAft>
                <a:spcPts val="600"/>
              </a:spcAft>
            </a:pPr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</a:rPr>
              <a:t>Das Gebiet innerhalb der Abschirmung ist während des Testbetriebs </a:t>
            </a:r>
            <a:r>
              <a:rPr lang="de-DE" sz="1600" b="1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</a:rPr>
              <a:t>Sperrbereich</a:t>
            </a:r>
          </a:p>
          <a:p>
            <a:pPr indent="-360000">
              <a:spcAft>
                <a:spcPts val="600"/>
              </a:spcAft>
            </a:pPr>
            <a:r>
              <a:rPr lang="de-DE" sz="1600" b="1" dirty="0"/>
              <a:t>Niemand bei MKS ist berechtigt ein Interlock zu setzen oder zu brechen! </a:t>
            </a:r>
            <a:r>
              <a:rPr lang="de-DE" sz="1600" dirty="0"/>
              <a:t>Dies gilt für Beschleuniger, sowie für die Teststände (AMTF/CMTB). </a:t>
            </a:r>
          </a:p>
          <a:p>
            <a:pPr indent="-360000">
              <a:spcAft>
                <a:spcPts val="600"/>
              </a:spcAft>
            </a:pPr>
            <a:r>
              <a:rPr lang="de-DE" sz="1600" b="1" dirty="0"/>
              <a:t>Ausnahme</a:t>
            </a:r>
            <a:r>
              <a:rPr lang="de-DE" sz="1600" dirty="0"/>
              <a:t>: Um in einem Notfall die Personensicherheit zu wahren</a:t>
            </a:r>
            <a:r>
              <a:rPr lang="de-DE" sz="1600" dirty="0">
                <a:solidFill>
                  <a:srgbClr val="00B050"/>
                </a:solidFill>
              </a:rPr>
              <a:t>,</a:t>
            </a:r>
            <a:r>
              <a:rPr lang="de-DE" sz="1600" dirty="0"/>
              <a:t> kann/muss das Interlock gebrochen werden.</a:t>
            </a:r>
          </a:p>
          <a:p>
            <a:pPr indent="-360000">
              <a:spcAft>
                <a:spcPts val="600"/>
              </a:spcAft>
            </a:pPr>
            <a:r>
              <a:rPr lang="de-DE" sz="1600" dirty="0"/>
              <a:t>Unbefugten Personen ist es </a:t>
            </a:r>
            <a:r>
              <a:rPr lang="de-DE" sz="1600" b="1" dirty="0"/>
              <a:t>strengstens verboten</a:t>
            </a:r>
            <a:r>
              <a:rPr lang="de-DE" sz="1600" dirty="0"/>
              <a:t> irgendwelche Eingriffe vorzunehmen!</a:t>
            </a:r>
          </a:p>
          <a:p>
            <a:pPr marL="0" indent="0">
              <a:buNone/>
            </a:pPr>
            <a:r>
              <a:rPr lang="de-DE" sz="1600" dirty="0"/>
              <a:t>Für </a:t>
            </a:r>
            <a:r>
              <a:rPr lang="de-DE" sz="1600" b="1" dirty="0"/>
              <a:t>CMTB</a:t>
            </a:r>
            <a:r>
              <a:rPr lang="de-DE" sz="1600" dirty="0"/>
              <a:t> gilt:</a:t>
            </a:r>
          </a:p>
          <a:p>
            <a:r>
              <a:rPr lang="de-DE" sz="1600" dirty="0"/>
              <a:t>Entfernung der Abschirmung </a:t>
            </a:r>
            <a:r>
              <a:rPr lang="de-DE" sz="1600" b="1" dirty="0"/>
              <a:t>für Modulwechsel</a:t>
            </a:r>
            <a:r>
              <a:rPr lang="de-DE" sz="1600" dirty="0"/>
              <a:t> (Deckenbalken) nur mit Erlaubnisschein! Siehe Rundschreiben Nr. 5 von D3. Die beschriebene Prozedur ist einzuhalten!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MKS Arbeitsplatzbezogene Unterweisung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Teststände</a:t>
            </a:r>
            <a:r>
              <a:rPr lang="en-US" dirty="0"/>
              <a:t> AMTF / CMTB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8074" r="10077" b="66986"/>
          <a:stretch/>
        </p:blipFill>
        <p:spPr>
          <a:xfrm>
            <a:off x="7691186" y="4636147"/>
            <a:ext cx="4104456" cy="181843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t="2608" r="8448" b="69237"/>
          <a:stretch/>
        </p:blipFill>
        <p:spPr>
          <a:xfrm>
            <a:off x="4607441" y="5002531"/>
            <a:ext cx="3000375" cy="145204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2" descr="C:\Users\buettnet\Desktop\Bild2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401726"/>
            <a:ext cx="816935" cy="6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12">
            <a:extLst>
              <a:ext uri="{FF2B5EF4-FFF2-40B4-BE49-F238E27FC236}">
                <a16:creationId xmlns:a16="http://schemas.microsoft.com/office/drawing/2014/main" id="{FD67DFF8-D036-400A-9CC2-780FD2F0BA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0" b="5901"/>
          <a:stretch/>
        </p:blipFill>
        <p:spPr>
          <a:xfrm>
            <a:off x="410278" y="4723672"/>
            <a:ext cx="3281582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13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AB-</a:t>
            </a:r>
            <a:r>
              <a:rPr lang="de-DE" dirty="0" err="1"/>
              <a:t>StrSch</a:t>
            </a:r>
            <a:r>
              <a:rPr lang="de-DE" dirty="0"/>
              <a:t>-Unterweisung MKS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Module, Cavities und dazugehörige Komponenten </a:t>
            </a:r>
            <a:r>
              <a:rPr lang="de-DE" sz="1600" b="1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nach</a:t>
            </a:r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 einem HF-Betrieb sind potenziell als aktivierte Teile zu betrachten</a:t>
            </a:r>
          </a:p>
          <a:p>
            <a:pPr>
              <a:spcAft>
                <a:spcPts val="600"/>
              </a:spcAft>
            </a:pPr>
            <a:r>
              <a:rPr lang="de-DE" sz="1600" u="sng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Folgende Komponenten bei den Modulteststände (AMTB und CMTB) gelten als stahlrohrnah</a:t>
            </a:r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das gesamte Innere des Moduls (ohne </a:t>
            </a:r>
            <a:r>
              <a:rPr lang="de-DE" sz="1600" dirty="0" err="1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Kopplerpumpleitung</a:t>
            </a:r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Strahlrohrschieber bzw. –</a:t>
            </a:r>
            <a:r>
              <a:rPr lang="de-DE" sz="1600" dirty="0" err="1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ventile</a:t>
            </a:r>
            <a:endParaRPr lang="de-DE" sz="1600" dirty="0">
              <a:ln w="3175">
                <a:noFill/>
              </a:ln>
              <a:effectLst>
                <a:glow rad="63500">
                  <a:srgbClr val="FFFFFF">
                    <a:satMod val="175000"/>
                    <a:alpha val="40000"/>
                  </a:srgbClr>
                </a:glow>
              </a:effectLst>
            </a:endParaRPr>
          </a:p>
          <a:p>
            <a:pPr lvl="1">
              <a:spcAft>
                <a:spcPts val="600"/>
              </a:spcAft>
            </a:pPr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Dunkelstrommonitore</a:t>
            </a:r>
          </a:p>
          <a:p>
            <a:pPr lvl="1">
              <a:spcAft>
                <a:spcPts val="600"/>
              </a:spcAft>
            </a:pPr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Vakuum- und </a:t>
            </a:r>
            <a:r>
              <a:rPr lang="de-DE" sz="1600" b="1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Kryoanschlüsse </a:t>
            </a:r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in den Verbindungsboxen (im Durchmesser des Modultanks)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Alle strahlrohrnahen Komponenten müssen immer durch D3 freigemessen (§31) oder zum Herausbringen gemessen (§58) werden</a:t>
            </a:r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: </a:t>
            </a:r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  <a:hlinkClick r:id="rId3"/>
              </a:rPr>
              <a:t>https://d3.desy.de/fuer_desy_mitarbeiter/freigabe/index_ger.html</a:t>
            </a:r>
            <a:endParaRPr lang="de-DE" sz="1600" dirty="0">
              <a:ln w="3175">
                <a:noFill/>
              </a:ln>
              <a:effectLst>
                <a:glow rad="63500">
                  <a:srgbClr val="FFFFFF">
                    <a:satMod val="175000"/>
                    <a:alpha val="40000"/>
                  </a:srgbClr>
                </a:glow>
              </a:effectLst>
            </a:endParaRPr>
          </a:p>
          <a:p>
            <a:pPr lvl="2">
              <a:spcAft>
                <a:spcPts val="600"/>
              </a:spcAft>
            </a:pPr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Freigabe (§§31ff StrSchV): für Komponenten, die freigegeben oder entsorgt werden und DESY verlassen sollen (z.B. Schrott zur Entsorgung).</a:t>
            </a:r>
          </a:p>
          <a:p>
            <a:pPr lvl="2">
              <a:spcAft>
                <a:spcPts val="600"/>
              </a:spcAft>
            </a:pPr>
            <a:r>
              <a:rPr lang="de-DE" sz="1600" dirty="0">
                <a:ln w="3175">
                  <a:noFill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</a:effectLst>
              </a:rPr>
              <a:t>Herausbringen (§58 StrSchV): für Komponenten, die zur Wiederverwendung, Reparatur oder Analysezwecken auf dem DESY-Gelände verbleiben sollen oder mit zwingender Wiederkehr versandt werden.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74D65AF-5755-4BB1-A944-B4243A405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Teststände</a:t>
            </a:r>
            <a:r>
              <a:rPr lang="en-US" dirty="0"/>
              <a:t> AMTF / CMTB </a:t>
            </a:r>
            <a:r>
              <a:rPr lang="de-DE" dirty="0"/>
              <a:t>- Aktivierung von Komponenten</a:t>
            </a:r>
          </a:p>
        </p:txBody>
      </p:sp>
      <p:pic>
        <p:nvPicPr>
          <p:cNvPr id="9" name="Picture 2" descr="C:\Users\buettnet\Desktop\Bild2.png">
            <a:extLst>
              <a:ext uri="{FF2B5EF4-FFF2-40B4-BE49-F238E27FC236}">
                <a16:creationId xmlns:a16="http://schemas.microsoft.com/office/drawing/2014/main" id="{026BC729-DF33-41DD-95AB-CB14F4540BF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401726"/>
            <a:ext cx="816935" cy="6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13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AB-</a:t>
            </a:r>
            <a:r>
              <a:rPr lang="de-DE" dirty="0" err="1"/>
              <a:t>StrSch</a:t>
            </a:r>
            <a:r>
              <a:rPr lang="de-DE" dirty="0"/>
              <a:t>-Unterweisung MKS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/>
              <a:t>Bei Module-Demontage </a:t>
            </a:r>
            <a:r>
              <a:rPr lang="de-DE" sz="1600" b="1" dirty="0"/>
              <a:t>nach HF-Betrieb</a:t>
            </a:r>
            <a:r>
              <a:rPr lang="de-DE" sz="1600" dirty="0"/>
              <a:t> gilt folgendes:</a:t>
            </a:r>
          </a:p>
          <a:p>
            <a:pPr>
              <a:spcAft>
                <a:spcPts val="600"/>
              </a:spcAft>
            </a:pPr>
            <a:r>
              <a:rPr lang="de-DE" sz="1600" dirty="0"/>
              <a:t>Das Interlock wird NUR von Personen mit einer speziellen Unterweisung gebrochen; dabei erfolgt eine Orientierungsmessung einer eventuell vorhandenen Dosisleistung:</a:t>
            </a:r>
          </a:p>
          <a:p>
            <a:pPr lvl="1">
              <a:spcAft>
                <a:spcPts val="600"/>
              </a:spcAft>
            </a:pPr>
            <a:r>
              <a:rPr lang="de-DE" sz="1400" dirty="0"/>
              <a:t>Dosisleistung vorhanden </a:t>
            </a:r>
            <a:r>
              <a:rPr lang="de-DE" sz="1400" dirty="0">
                <a:sym typeface="Wingdings" panose="05000000000000000000" pitchFamily="2" charset="2"/>
              </a:rPr>
              <a:t> das </a:t>
            </a:r>
            <a:r>
              <a:rPr lang="de-DE" sz="1400" dirty="0"/>
              <a:t>Interlock wird NICHT gebrochen, weitere Schritte mit D3</a:t>
            </a:r>
          </a:p>
          <a:p>
            <a:pPr lvl="1">
              <a:spcAft>
                <a:spcPts val="600"/>
              </a:spcAft>
            </a:pPr>
            <a:r>
              <a:rPr lang="de-DE" sz="1400" dirty="0"/>
              <a:t>Dosisleistung nicht vorhanden </a:t>
            </a:r>
            <a:r>
              <a:rPr lang="de-DE" sz="1400" dirty="0">
                <a:sym typeface="Wingdings" panose="05000000000000000000" pitchFamily="2" charset="2"/>
              </a:rPr>
              <a:t></a:t>
            </a:r>
            <a:r>
              <a:rPr lang="de-DE" sz="1400" dirty="0"/>
              <a:t> Schiebemuffen werden geöffnet, Feed- u. End-Cap MLI und thermische Schilde werden entfernt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/>
              <a:t>Vor der weiteren Demontage wird eine Messung der Dosisleistung im Bereich der Modulverbindungen (</a:t>
            </a:r>
            <a:r>
              <a:rPr lang="de-DE" sz="1600" dirty="0" err="1"/>
              <a:t>Kryo</a:t>
            </a:r>
            <a:r>
              <a:rPr lang="de-DE" sz="1600" dirty="0"/>
              <a:t> und Strahlrohr) durch einen/r SSB durchgeführt.</a:t>
            </a:r>
          </a:p>
          <a:p>
            <a:pPr lvl="1">
              <a:spcAft>
                <a:spcPts val="600"/>
              </a:spcAft>
            </a:pPr>
            <a:r>
              <a:rPr lang="de-DE" sz="1400" dirty="0"/>
              <a:t>Dosisleistung vorhanden </a:t>
            </a: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weitere Schritte mit D3, KEINE WEITERE Demontage</a:t>
            </a:r>
          </a:p>
          <a:p>
            <a:pPr lvl="1">
              <a:spcAft>
                <a:spcPts val="600"/>
              </a:spcAft>
            </a:pPr>
            <a:r>
              <a:rPr lang="de-DE" sz="1400" dirty="0"/>
              <a:t>Dosisleistung nicht vorhanden </a:t>
            </a:r>
            <a:r>
              <a:rPr lang="de-DE" sz="1400" dirty="0">
                <a:sym typeface="Wingdings" panose="05000000000000000000" pitchFamily="2" charset="2"/>
              </a:rPr>
              <a:t></a:t>
            </a:r>
            <a:r>
              <a:rPr lang="de-DE" sz="1400" dirty="0"/>
              <a:t> Bälge und Strahlverbindung werden demontiert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MKS Arbeitsplatzbezogene Unterweisung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74D65AF-5755-4BB1-A944-B4243A405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Teststände</a:t>
            </a:r>
            <a:r>
              <a:rPr lang="en-US" dirty="0"/>
              <a:t> AMTF / CMTB </a:t>
            </a:r>
            <a:r>
              <a:rPr lang="de-DE" dirty="0"/>
              <a:t>- Module Demontage 1/2</a:t>
            </a:r>
          </a:p>
        </p:txBody>
      </p:sp>
      <p:pic>
        <p:nvPicPr>
          <p:cNvPr id="9" name="Picture 2" descr="C:\Users\buettnet\Desktop\Bild2.png">
            <a:extLst>
              <a:ext uri="{FF2B5EF4-FFF2-40B4-BE49-F238E27FC236}">
                <a16:creationId xmlns:a16="http://schemas.microsoft.com/office/drawing/2014/main" id="{026BC729-DF33-41DD-95AB-CB14F4540B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401726"/>
            <a:ext cx="816935" cy="6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69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AB-</a:t>
            </a:r>
            <a:r>
              <a:rPr lang="de-DE" dirty="0" err="1"/>
              <a:t>StrSch</a:t>
            </a:r>
            <a:r>
              <a:rPr lang="de-DE" dirty="0"/>
              <a:t>-Unterweisung MKS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/>
              <a:t>Bei Module-Demontage </a:t>
            </a:r>
            <a:r>
              <a:rPr lang="de-DE" sz="1600" b="1" dirty="0"/>
              <a:t>nach HF-Betrieb</a:t>
            </a:r>
            <a:r>
              <a:rPr lang="de-DE" sz="1600" dirty="0"/>
              <a:t> gilt folgendes: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/>
              <a:t>Alle demontierte Komponenten werden in einer gekennzeichnete Kiste/Schrank </a:t>
            </a:r>
            <a:r>
              <a:rPr lang="de-DE" sz="1600" b="1" dirty="0"/>
              <a:t>im Test Stand </a:t>
            </a:r>
            <a:r>
              <a:rPr lang="de-DE" sz="1600" dirty="0"/>
              <a:t>gelagert.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1600" dirty="0"/>
              <a:t>Schrauben, </a:t>
            </a:r>
            <a:r>
              <a:rPr lang="de-DE" sz="1600" dirty="0" err="1"/>
              <a:t>Gasket</a:t>
            </a:r>
            <a:r>
              <a:rPr lang="de-DE" sz="1600" dirty="0"/>
              <a:t>, O-Ringe, Indium werden in den KB in der Halle gelagert</a:t>
            </a:r>
          </a:p>
          <a:p>
            <a:pPr marL="361950" lvl="1" indent="0">
              <a:spcAft>
                <a:spcPts val="600"/>
              </a:spcAft>
              <a:buNone/>
            </a:pP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/>
              <a:t>Es werden keine in den Verbindungen verbauten Komponenten ohne SSB-Beteiligung </a:t>
            </a:r>
            <a:br>
              <a:rPr lang="de-DE" sz="1600" dirty="0"/>
            </a:br>
            <a:r>
              <a:rPr lang="de-DE" sz="1600" dirty="0"/>
              <a:t>aus dem Teststand entfernt</a:t>
            </a:r>
          </a:p>
          <a:p>
            <a:pPr lvl="1">
              <a:spcAft>
                <a:spcPts val="600"/>
              </a:spcAft>
            </a:pPr>
            <a:endParaRPr lang="de-D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/>
              <a:t>Beim Wiedereinbau in ein Modul </a:t>
            </a:r>
            <a:r>
              <a:rPr lang="de-DE" sz="1600" b="1" dirty="0"/>
              <a:t>innerhalb einiger Tage</a:t>
            </a:r>
            <a:r>
              <a:rPr lang="de-DE" sz="1600" dirty="0"/>
              <a:t> dürfen die Teile ohne Freimessung </a:t>
            </a:r>
            <a:br>
              <a:rPr lang="de-DE" sz="1600" dirty="0"/>
            </a:br>
            <a:r>
              <a:rPr lang="de-DE" sz="1600" dirty="0"/>
              <a:t>in dem Test Stand bleiben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/>
              <a:t>Für alle andere Fälle (längere Unterbrechungen, </a:t>
            </a:r>
            <a:br>
              <a:rPr lang="de-DE" sz="1600" dirty="0"/>
            </a:br>
            <a:r>
              <a:rPr lang="de-DE" sz="1600" dirty="0"/>
              <a:t>Reparatur, Weiterverwendung, Entsorgung, …) </a:t>
            </a:r>
            <a:br>
              <a:rPr lang="de-DE" sz="1600" dirty="0"/>
            </a:br>
            <a:r>
              <a:rPr lang="de-DE" sz="1600" b="1" dirty="0"/>
              <a:t>MÜSSEN die Teile freigemessen (§31) oder </a:t>
            </a:r>
            <a:br>
              <a:rPr lang="de-DE" sz="1600" b="1" dirty="0"/>
            </a:br>
            <a:r>
              <a:rPr lang="de-DE" sz="1600" b="1" dirty="0"/>
              <a:t>zum Herausbringen gemessen (§58) </a:t>
            </a:r>
            <a:r>
              <a:rPr lang="de-DE" sz="1600" dirty="0"/>
              <a:t>werden,</a:t>
            </a:r>
            <a:br>
              <a:rPr lang="de-DE" sz="1600" dirty="0"/>
            </a:br>
            <a:r>
              <a:rPr lang="de-DE" sz="1600" dirty="0"/>
              <a:t>dies wird über ein Ticketsystem durch den SSB </a:t>
            </a:r>
            <a:br>
              <a:rPr lang="de-DE" sz="1600" dirty="0"/>
            </a:br>
            <a:r>
              <a:rPr lang="de-DE" sz="1600" dirty="0"/>
              <a:t>bei D3 veranlasst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MKS Arbeitsplatzbezogene Unterweisung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74D65AF-5755-4BB1-A944-B4243A405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Teststände</a:t>
            </a:r>
            <a:r>
              <a:rPr lang="en-US" dirty="0"/>
              <a:t> AMTF / CMTB </a:t>
            </a:r>
            <a:r>
              <a:rPr lang="de-DE" dirty="0"/>
              <a:t>- Module Demontage 2/2</a:t>
            </a:r>
          </a:p>
        </p:txBody>
      </p:sp>
      <p:pic>
        <p:nvPicPr>
          <p:cNvPr id="9" name="Picture 2" descr="C:\Users\buettnet\Desktop\Bild2.png">
            <a:extLst>
              <a:ext uri="{FF2B5EF4-FFF2-40B4-BE49-F238E27FC236}">
                <a16:creationId xmlns:a16="http://schemas.microsoft.com/office/drawing/2014/main" id="{026BC729-DF33-41DD-95AB-CB14F4540B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401726"/>
            <a:ext cx="816935" cy="6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B4478-4789-467B-B322-05C65DE63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3420" y="3136070"/>
            <a:ext cx="4384922" cy="2467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6F8CB8-DB39-441B-9FBC-9B4091D70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35" y="4324420"/>
            <a:ext cx="3993183" cy="22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43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Sonstiges</a:t>
            </a:r>
          </a:p>
        </p:txBody>
      </p:sp>
    </p:spTree>
    <p:extLst>
      <p:ext uri="{BB962C8B-B14F-4D97-AF65-F5344CB8AC3E}">
        <p14:creationId xmlns:p14="http://schemas.microsoft.com/office/powerpoint/2010/main" val="1044134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DB5B50-9B79-439B-9143-47D9DEF3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Schulungen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85097-BE85-4460-BB01-C8E3CCD1D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Anmeldung nur via ISS.desy.de</a:t>
            </a:r>
          </a:p>
          <a:p>
            <a:r>
              <a:rPr lang="de-DE" dirty="0"/>
              <a:t>Rechtzeitige Anmeldung ist WICHTIG, nicht erst kurz vor Ablauf der Jahresfrist, am besten einige Monate vorher!!</a:t>
            </a:r>
          </a:p>
          <a:p>
            <a:r>
              <a:rPr lang="de-DE" dirty="0"/>
              <a:t>Erfolgte Schulungen/Unterweisungen bitte an </a:t>
            </a:r>
            <a:r>
              <a:rPr lang="de-DE" dirty="0">
                <a:hlinkClick r:id="rId2"/>
              </a:rPr>
              <a:t>mks-wbt@desy.de</a:t>
            </a:r>
            <a:r>
              <a:rPr lang="de-DE" dirty="0"/>
              <a:t> bestätigen oder an Gruppen/Fachgruppenleitung melden.</a:t>
            </a:r>
          </a:p>
          <a:p>
            <a:r>
              <a:rPr lang="de-DE" dirty="0"/>
              <a:t>Notwendig für Arbeitsaufnahme: Befähigung gemäß G25-Untersuchung liegt vor.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E5E15-1AC6-4F86-8D1A-494880E7E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Kran</a:t>
            </a:r>
            <a:r>
              <a:rPr lang="en-US" dirty="0"/>
              <a:t>, Stapler, …</a:t>
            </a:r>
          </a:p>
        </p:txBody>
      </p:sp>
    </p:spTree>
    <p:extLst>
      <p:ext uri="{BB962C8B-B14F-4D97-AF65-F5344CB8AC3E}">
        <p14:creationId xmlns:p14="http://schemas.microsoft.com/office/powerpoint/2010/main" val="3667777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 Laufwerke und Dateien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Dateien auf DESY Laufwerken und EDMS / Teamcenter:</a:t>
            </a:r>
          </a:p>
          <a:p>
            <a:r>
              <a:rPr lang="de-DE" dirty="0"/>
              <a:t>Sind DESY-Eigentum </a:t>
            </a:r>
          </a:p>
          <a:p>
            <a:r>
              <a:rPr lang="de-DE" dirty="0"/>
              <a:t>Uneingeschränkte </a:t>
            </a:r>
            <a:r>
              <a:rPr lang="de-DE" b="1" u="sng" dirty="0"/>
              <a:t>interne</a:t>
            </a:r>
            <a:r>
              <a:rPr lang="de-DE" dirty="0"/>
              <a:t> Nutzung </a:t>
            </a:r>
          </a:p>
          <a:p>
            <a:pPr lvl="1"/>
            <a:r>
              <a:rPr lang="de-DE" dirty="0"/>
              <a:t>Dürfen nur DESY intern benutzt und „geteilt“ werden</a:t>
            </a:r>
          </a:p>
          <a:p>
            <a:pPr lvl="1"/>
            <a:r>
              <a:rPr lang="de-DE" dirty="0"/>
              <a:t>Beim „Teilen“ mit anderen Gruppen, muss hingewiesen werden, dass die Datei nicht extern weitergegeben werden dürfen</a:t>
            </a:r>
          </a:p>
          <a:p>
            <a:pPr lvl="1"/>
            <a:endParaRPr lang="de-DE" dirty="0"/>
          </a:p>
          <a:p>
            <a:r>
              <a:rPr lang="de-DE" dirty="0"/>
              <a:t>Eine Weitergabe an </a:t>
            </a:r>
            <a:r>
              <a:rPr lang="de-DE" b="1" u="sng" dirty="0"/>
              <a:t>Externe</a:t>
            </a:r>
            <a:r>
              <a:rPr lang="de-DE" dirty="0"/>
              <a:t> darf </a:t>
            </a:r>
            <a:r>
              <a:rPr lang="de-DE" b="1" dirty="0"/>
              <a:t>NUR</a:t>
            </a:r>
            <a:r>
              <a:rPr lang="de-DE" dirty="0"/>
              <a:t> nach Rücksprache mit der/m Vorgesetzten erfolgen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Nutzung/Weitergabe von Dokumenten / Dateien / technischen Unterlagen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C92E7-3ADC-4B11-A571-13DF9EFA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</p:spTree>
    <p:extLst>
      <p:ext uri="{BB962C8B-B14F-4D97-AF65-F5344CB8AC3E}">
        <p14:creationId xmlns:p14="http://schemas.microsoft.com/office/powerpoint/2010/main" val="311296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35EF7-962D-45A1-A802-176EBAD5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</a:t>
            </a:r>
            <a:r>
              <a:rPr lang="en-US" dirty="0" err="1"/>
              <a:t>Sicherheit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3DDF5F-E674-40F9-93FC-31FBE64F56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altLang="en-US" dirty="0"/>
              <a:t>Regelmäßig müssen die Updates installiert werden. Besonders wichtige Updates (wir informieren dann!) auch bitte aktiv über den Windows-Update-Funktion (Link auf dem Desktop) installieren.</a:t>
            </a:r>
          </a:p>
          <a:p>
            <a:pPr lvl="0"/>
            <a:r>
              <a:rPr lang="de-DE" altLang="en-US" dirty="0"/>
              <a:t>Einige Rechner (z.B. DELL-Minis, </a:t>
            </a:r>
            <a:r>
              <a:rPr lang="de-DE" altLang="en-US" dirty="0" err="1"/>
              <a:t>mglw</a:t>
            </a:r>
            <a:r>
              <a:rPr lang="de-DE" altLang="en-US" dirty="0"/>
              <a:t>. auch Laptops) brauchen zusätzliche Updates die manuell eingespielt werden müssen. Die Admins helfen.</a:t>
            </a:r>
          </a:p>
          <a:p>
            <a:pPr lvl="0"/>
            <a:r>
              <a:rPr lang="de-DE" altLang="en-US" dirty="0"/>
              <a:t>Wenn notwendig immer auch gleich einen Neustart vornehmen</a:t>
            </a:r>
          </a:p>
          <a:p>
            <a:pPr lvl="0"/>
            <a:r>
              <a:rPr lang="de-DE" altLang="en-US" dirty="0"/>
              <a:t>Bes. bei Laptops auf Aktualität achten! Ggf. ist es sinnvoller ein Gruppen-Laptop zu verwenden, das insgesamt häufiger genutzt wird statt mehrerer selten genutzter Geräte.</a:t>
            </a:r>
          </a:p>
          <a:p>
            <a:pPr lvl="0"/>
            <a:r>
              <a:rPr lang="de-DE" altLang="en-US" dirty="0"/>
              <a:t>Ein Rechner soll nicht ‚aus der Domäne‘ fallen, er muss dann neu aufgesetzt werden.</a:t>
            </a:r>
          </a:p>
          <a:p>
            <a:pPr lvl="0"/>
            <a:r>
              <a:rPr lang="de-DE" altLang="en-US" dirty="0"/>
              <a:t>Wer zu Hause eigene Hardware zum Anmelden bei DESY nutzt, hat sich verpflichtet diese immer auf dem neuesten Stand zu halten.</a:t>
            </a:r>
          </a:p>
          <a:p>
            <a:pPr lvl="0"/>
            <a:r>
              <a:rPr lang="de-DE" altLang="en-US" dirty="0"/>
              <a:t>Bitte immer </a:t>
            </a:r>
            <a:r>
              <a:rPr lang="de-DE" altLang="en-US" b="1" i="1" dirty="0"/>
              <a:t>einmal mehr Überlegen </a:t>
            </a:r>
            <a:r>
              <a:rPr lang="de-DE" altLang="en-US" dirty="0"/>
              <a:t>bevor Links aus E-Mails heraus aufgerufen oder Anhänge geöffnet werden. Im Zweifel lieber fragen und oder E-Mail an </a:t>
            </a:r>
            <a:r>
              <a:rPr lang="de-DE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abuse@desy.de</a:t>
            </a:r>
            <a:r>
              <a:rPr lang="de-DE" altLang="en-US" dirty="0"/>
              <a:t> senden.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958E0-CF97-446B-B7AC-82C887D94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Umgang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Geräten</a:t>
            </a:r>
            <a:r>
              <a:rPr lang="en-US" dirty="0"/>
              <a:t> und E-Mail</a:t>
            </a:r>
          </a:p>
        </p:txBody>
      </p:sp>
    </p:spTree>
    <p:extLst>
      <p:ext uri="{BB962C8B-B14F-4D97-AF65-F5344CB8AC3E}">
        <p14:creationId xmlns:p14="http://schemas.microsoft.com/office/powerpoint/2010/main" val="180960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MKS </a:t>
            </a:r>
            <a:r>
              <a:rPr lang="en-US" dirty="0" err="1"/>
              <a:t>Sicherheitsorganisation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736643"/>
              </p:ext>
            </p:extLst>
          </p:nvPr>
        </p:nvGraphicFramePr>
        <p:xfrm>
          <a:off x="911424" y="2549231"/>
          <a:ext cx="9721080" cy="3400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+mn-lt"/>
                        </a:rPr>
                        <a:t>Strahlenschutzbeauftragte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+mn-lt"/>
                        </a:rPr>
                        <a:t>Kontakt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+mn-lt"/>
                        </a:rPr>
                        <a:t>Sicherheitsbeauftragte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+mn-lt"/>
                        </a:rPr>
                        <a:t>Kontakt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S. </a:t>
                      </a:r>
                      <a:r>
                        <a:rPr lang="en-US" sz="1600" dirty="0" err="1">
                          <a:latin typeface="+mn-lt"/>
                        </a:rPr>
                        <a:t>Barbanotti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5628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C. Hagedorn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+mn-lt"/>
                        </a:rPr>
                        <a:t>5051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S. Molnar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+mn-lt"/>
                        </a:rPr>
                        <a:t>3280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O. </a:t>
                      </a:r>
                      <a:r>
                        <a:rPr lang="en-US" sz="1600" dirty="0" err="1">
                          <a:latin typeface="+mn-lt"/>
                        </a:rPr>
                        <a:t>Paschold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+mn-lt"/>
                        </a:rPr>
                        <a:t>3736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D. </a:t>
                      </a:r>
                      <a:r>
                        <a:rPr lang="en-US" sz="1600" dirty="0" err="1">
                          <a:latin typeface="+mn-lt"/>
                        </a:rPr>
                        <a:t>Weitbrecht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+mn-lt"/>
                        </a:rPr>
                        <a:t>3923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Elektrische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Sicherheit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Kontakt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(T. Schnautz)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4229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S. Molnar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+mn-lt"/>
                        </a:rPr>
                        <a:t>3280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92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Befaehigte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 Person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Druckbehaelter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Kontakt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Leiter und </a:t>
                      </a:r>
                      <a:r>
                        <a:rPr lang="en-US" sz="1600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Tritte</a:t>
                      </a:r>
                      <a:r>
                        <a:rPr lang="en-US" sz="1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Beauftragte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Kontakt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+mn-lt"/>
                        </a:rPr>
                        <a:t>C. Engling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+mn-lt"/>
                        </a:rPr>
                        <a:t>3880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O. </a:t>
                      </a:r>
                      <a:r>
                        <a:rPr lang="en-US" sz="1600" dirty="0" err="1">
                          <a:latin typeface="+mn-lt"/>
                        </a:rPr>
                        <a:t>Paschold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+mn-lt"/>
                        </a:rPr>
                        <a:t>3736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M.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Schalwat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nicht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bestellt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+mn-lt"/>
                        </a:rPr>
                        <a:t>3947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Weitbrecht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3923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graphicFrame>
        <p:nvGraphicFramePr>
          <p:cNvPr id="1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556961"/>
              </p:ext>
            </p:extLst>
          </p:nvPr>
        </p:nvGraphicFramePr>
        <p:xfrm>
          <a:off x="3071664" y="1052736"/>
          <a:ext cx="4896543" cy="107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656">
                <a:tc gridSpan="2">
                  <a:txBody>
                    <a:bodyPr/>
                    <a:lstStyle/>
                    <a:p>
                      <a:r>
                        <a:rPr lang="en-US" sz="1600" dirty="0" err="1"/>
                        <a:t>Leitung</a:t>
                      </a:r>
                      <a:endParaRPr lang="en-US" sz="1600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Kontakt</a:t>
                      </a:r>
                      <a:endParaRPr lang="en-US" sz="1600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656">
                <a:tc>
                  <a:txBody>
                    <a:bodyPr/>
                    <a:lstStyle/>
                    <a:p>
                      <a:r>
                        <a:rPr lang="en-US" sz="1600" dirty="0"/>
                        <a:t>T. </a:t>
                      </a:r>
                      <a:r>
                        <a:rPr lang="en-US" sz="1600" dirty="0" err="1"/>
                        <a:t>Schnautz</a:t>
                      </a:r>
                      <a:endParaRPr lang="en-US" sz="1600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Gruppenleiter</a:t>
                      </a:r>
                      <a:endParaRPr lang="en-US" sz="1600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4229</a:t>
                      </a:r>
                      <a:endParaRPr lang="en-US" sz="1600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24">
                <a:tc>
                  <a:txBody>
                    <a:bodyPr/>
                    <a:lstStyle/>
                    <a:p>
                      <a:r>
                        <a:rPr lang="en-US" sz="1600" dirty="0"/>
                        <a:t>S. Barbanotti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Stellv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Gruppenleiterin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734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35EF7-962D-45A1-A802-176EBAD5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“good practices” 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3DDF5F-E674-40F9-93FC-31FBE64F56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dirty="0"/>
              <a:t>DESY-Regeln</a:t>
            </a:r>
          </a:p>
          <a:p>
            <a:pPr lvl="1"/>
            <a:r>
              <a:rPr lang="de-DE" altLang="en-US" dirty="0"/>
              <a:t>Sicherheit wird immer wichtiger</a:t>
            </a:r>
          </a:p>
          <a:p>
            <a:pPr lvl="2"/>
            <a:r>
              <a:rPr lang="de-DE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rechnersicherheit.desy.de</a:t>
            </a:r>
            <a:endParaRPr lang="de-DE" altLang="en-US" dirty="0">
              <a:solidFill>
                <a:srgbClr val="0070C0"/>
              </a:solidFill>
            </a:endParaRPr>
          </a:p>
          <a:p>
            <a:pPr lvl="2"/>
            <a:r>
              <a:rPr lang="de-DE" altLang="en-US" dirty="0"/>
              <a:t>dort ist Hilfe erhältlich</a:t>
            </a:r>
          </a:p>
          <a:p>
            <a:pPr lvl="1"/>
            <a:r>
              <a:rPr lang="de-DE" altLang="en-US" dirty="0"/>
              <a:t>Account-Hygiene</a:t>
            </a:r>
          </a:p>
          <a:p>
            <a:pPr lvl="2"/>
            <a:r>
              <a:rPr lang="de-DE" altLang="en-US" dirty="0"/>
              <a:t>Passworte werden nicht weitergegeben</a:t>
            </a:r>
          </a:p>
          <a:p>
            <a:pPr lvl="2"/>
            <a:r>
              <a:rPr lang="de-DE" altLang="en-US" dirty="0"/>
              <a:t>Normale User haben keine Admin-Rechte</a:t>
            </a:r>
          </a:p>
          <a:p>
            <a:r>
              <a:rPr lang="de-DE" altLang="en-US" dirty="0"/>
              <a:t>Vorsicht bei Verwendung von externe USB Sticks und </a:t>
            </a:r>
            <a:r>
              <a:rPr lang="de-DE" dirty="0"/>
              <a:t>Hard Disks</a:t>
            </a:r>
            <a:endParaRPr lang="de-DE" altLang="en-US" dirty="0"/>
          </a:p>
          <a:p>
            <a:pPr marL="0" lvl="0" indent="0">
              <a:buNone/>
            </a:pPr>
            <a:endParaRPr lang="de-DE" altLang="en-US" dirty="0"/>
          </a:p>
          <a:p>
            <a:pPr marL="0" lvl="0" indent="0">
              <a:buNone/>
            </a:pPr>
            <a:endParaRPr lang="de-DE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958E0-CF97-446B-B7AC-82C887D94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Rechnersicherheit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DESY</a:t>
            </a:r>
          </a:p>
        </p:txBody>
      </p:sp>
    </p:spTree>
    <p:extLst>
      <p:ext uri="{BB962C8B-B14F-4D97-AF65-F5344CB8AC3E}">
        <p14:creationId xmlns:p14="http://schemas.microsoft.com/office/powerpoint/2010/main" val="3468854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35EF7-962D-45A1-A802-176EBAD5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“good practices” II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3DDF5F-E674-40F9-93FC-31FBE64F56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7" y="1249861"/>
            <a:ext cx="11376025" cy="804393"/>
          </a:xfrm>
        </p:spPr>
        <p:txBody>
          <a:bodyPr/>
          <a:lstStyle/>
          <a:p>
            <a:r>
              <a:rPr lang="de-DE" altLang="en-US" dirty="0"/>
              <a:t>Infos von IT siehe </a:t>
            </a:r>
            <a:r>
              <a:rPr lang="de-DE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it.desy.de/dienste/uco/dokumentation/externer_zugang</a:t>
            </a:r>
            <a:endParaRPr lang="de-DE" altLang="en-US" dirty="0">
              <a:solidFill>
                <a:srgbClr val="0070C0"/>
              </a:solidFill>
            </a:endParaRPr>
          </a:p>
          <a:p>
            <a:r>
              <a:rPr lang="de-DE" altLang="en-US" dirty="0"/>
              <a:t>Vergleich der Zugänge siehe </a:t>
            </a:r>
            <a:r>
              <a:rPr lang="de-DE" alt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rechnersicherheit.desy.de/regeln_und_empfehlungen/ssh_versus_vpn</a:t>
            </a:r>
            <a:endParaRPr lang="de-DE" altLang="en-US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de-DE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958E0-CF97-446B-B7AC-82C887D94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Externer</a:t>
            </a:r>
            <a:r>
              <a:rPr lang="en-US" dirty="0"/>
              <a:t> </a:t>
            </a:r>
            <a:r>
              <a:rPr lang="en-US" dirty="0" err="1"/>
              <a:t>Zugang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8CAB5E9-8FBA-486B-A948-4923CB54D1F4}"/>
              </a:ext>
            </a:extLst>
          </p:cNvPr>
          <p:cNvSpPr txBox="1">
            <a:spLocks noChangeArrowheads="1"/>
          </p:cNvSpPr>
          <p:nvPr/>
        </p:nvSpPr>
        <p:spPr>
          <a:xfrm>
            <a:off x="313665" y="2131358"/>
            <a:ext cx="1746938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en-US" b="1" dirty="0"/>
              <a:t>Per SSH</a:t>
            </a:r>
          </a:p>
        </p:txBody>
      </p:sp>
      <p:pic>
        <p:nvPicPr>
          <p:cNvPr id="10" name="Grafik 9" descr="Laptop">
            <a:extLst>
              <a:ext uri="{FF2B5EF4-FFF2-40B4-BE49-F238E27FC236}">
                <a16:creationId xmlns:a16="http://schemas.microsoft.com/office/drawing/2014/main" id="{8D98257B-D5C0-48CC-BFC7-5936A16ED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3403" y="2684921"/>
            <a:ext cx="914400" cy="914400"/>
          </a:xfrm>
          <a:prstGeom prst="rect">
            <a:avLst/>
          </a:prstGeom>
        </p:spPr>
      </p:pic>
      <p:pic>
        <p:nvPicPr>
          <p:cNvPr id="12" name="Grafik 11" descr="Computer">
            <a:extLst>
              <a:ext uri="{FF2B5EF4-FFF2-40B4-BE49-F238E27FC236}">
                <a16:creationId xmlns:a16="http://schemas.microsoft.com/office/drawing/2014/main" id="{46AB22A1-6528-47DB-835A-B31EF0228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1108" y="2634855"/>
            <a:ext cx="914400" cy="914400"/>
          </a:xfrm>
          <a:prstGeom prst="rect">
            <a:avLst/>
          </a:prstGeom>
        </p:spPr>
      </p:pic>
      <p:pic>
        <p:nvPicPr>
          <p:cNvPr id="14" name="Grafik 13" descr="Essende Person">
            <a:extLst>
              <a:ext uri="{FF2B5EF4-FFF2-40B4-BE49-F238E27FC236}">
                <a16:creationId xmlns:a16="http://schemas.microsoft.com/office/drawing/2014/main" id="{8817F860-9976-4BB9-9CFA-628703B191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5143" y="2743582"/>
            <a:ext cx="914400" cy="914400"/>
          </a:xfrm>
          <a:prstGeom prst="rect">
            <a:avLst/>
          </a:prstGeom>
        </p:spPr>
      </p:pic>
      <p:pic>
        <p:nvPicPr>
          <p:cNvPr id="16" name="Grafik 15" descr="Drucker">
            <a:extLst>
              <a:ext uri="{FF2B5EF4-FFF2-40B4-BE49-F238E27FC236}">
                <a16:creationId xmlns:a16="http://schemas.microsoft.com/office/drawing/2014/main" id="{CA2074E9-8D73-4EF2-BEAE-0733DE4EEA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20486" y="4618533"/>
            <a:ext cx="734460" cy="734460"/>
          </a:xfrm>
          <a:prstGeom prst="rect">
            <a:avLst/>
          </a:prstGeom>
        </p:spPr>
      </p:pic>
      <p:pic>
        <p:nvPicPr>
          <p:cNvPr id="18" name="Grafik 17" descr="Ratte">
            <a:extLst>
              <a:ext uri="{FF2B5EF4-FFF2-40B4-BE49-F238E27FC236}">
                <a16:creationId xmlns:a16="http://schemas.microsoft.com/office/drawing/2014/main" id="{5CE926E5-EE33-4A11-880B-DD855DC94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59132" y="2810933"/>
            <a:ext cx="626368" cy="626368"/>
          </a:xfrm>
          <a:prstGeom prst="rect">
            <a:avLst/>
          </a:prstGeom>
        </p:spPr>
      </p:pic>
      <p:pic>
        <p:nvPicPr>
          <p:cNvPr id="20" name="Grafik 19" descr="Wolke">
            <a:extLst>
              <a:ext uri="{FF2B5EF4-FFF2-40B4-BE49-F238E27FC236}">
                <a16:creationId xmlns:a16="http://schemas.microsoft.com/office/drawing/2014/main" id="{B96446AF-D386-4224-A88D-77E56A6D91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52353" y="2681767"/>
            <a:ext cx="914400" cy="914400"/>
          </a:xfrm>
          <a:prstGeom prst="rect">
            <a:avLst/>
          </a:prstGeom>
        </p:spPr>
      </p:pic>
      <p:pic>
        <p:nvPicPr>
          <p:cNvPr id="22" name="Grafik 21" descr="DVD-Player">
            <a:extLst>
              <a:ext uri="{FF2B5EF4-FFF2-40B4-BE49-F238E27FC236}">
                <a16:creationId xmlns:a16="http://schemas.microsoft.com/office/drawing/2014/main" id="{2D3D35BD-2EFF-4E1F-92C8-A62EA874F5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52436" y="2743582"/>
            <a:ext cx="914400" cy="914400"/>
          </a:xfrm>
          <a:prstGeom prst="rect">
            <a:avLst/>
          </a:prstGeom>
        </p:spPr>
      </p:pic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0395E368-CA63-4DB4-9E1A-20B58259C1E6}"/>
              </a:ext>
            </a:extLst>
          </p:cNvPr>
          <p:cNvSpPr txBox="1">
            <a:spLocks noChangeArrowheads="1"/>
          </p:cNvSpPr>
          <p:nvPr/>
        </p:nvSpPr>
        <p:spPr>
          <a:xfrm>
            <a:off x="3935760" y="2470179"/>
            <a:ext cx="3961398" cy="4673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en-US" sz="1200" dirty="0">
                <a:solidFill>
                  <a:srgbClr val="FF0000"/>
                </a:solidFill>
              </a:rPr>
              <a:t>Verlängerung für Tastatur, Maus, Bildschirm</a:t>
            </a:r>
            <a:br>
              <a:rPr lang="de-DE" altLang="en-US" sz="1200" dirty="0">
                <a:solidFill>
                  <a:srgbClr val="FF0000"/>
                </a:solidFill>
              </a:rPr>
            </a:br>
            <a:r>
              <a:rPr lang="de-DE" altLang="en-US" sz="1200" dirty="0">
                <a:solidFill>
                  <a:srgbClr val="FF0000"/>
                </a:solidFill>
              </a:rPr>
              <a:t>per Remote-Desktop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25CB950-38A3-4652-8950-4FBBB6E2E7CF}"/>
              </a:ext>
            </a:extLst>
          </p:cNvPr>
          <p:cNvGrpSpPr/>
          <p:nvPr/>
        </p:nvGrpSpPr>
        <p:grpSpPr>
          <a:xfrm>
            <a:off x="8544732" y="2474114"/>
            <a:ext cx="949072" cy="914400"/>
            <a:chOff x="9671248" y="3496669"/>
            <a:chExt cx="949072" cy="914400"/>
          </a:xfrm>
        </p:grpSpPr>
        <p:pic>
          <p:nvPicPr>
            <p:cNvPr id="24" name="Grafik 23" descr="Schreibmaschine">
              <a:extLst>
                <a:ext uri="{FF2B5EF4-FFF2-40B4-BE49-F238E27FC236}">
                  <a16:creationId xmlns:a16="http://schemas.microsoft.com/office/drawing/2014/main" id="{DB7DAE0A-1A24-4A58-9D86-F5CEC742B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705920" y="3496669"/>
              <a:ext cx="914400" cy="914400"/>
            </a:xfrm>
            <a:prstGeom prst="rect">
              <a:avLst/>
            </a:prstGeom>
          </p:spPr>
        </p:pic>
        <p:sp>
          <p:nvSpPr>
            <p:cNvPr id="26" name="Content Placeholder 1">
              <a:extLst>
                <a:ext uri="{FF2B5EF4-FFF2-40B4-BE49-F238E27FC236}">
                  <a16:creationId xmlns:a16="http://schemas.microsoft.com/office/drawing/2014/main" id="{E2806CF0-C1E0-4CA6-981A-D0C44A5A76E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671248" y="3522937"/>
              <a:ext cx="914400" cy="42467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endParaRPr lang="de-DE" altLang="en-US" sz="1200" dirty="0"/>
            </a:p>
          </p:txBody>
        </p:sp>
      </p:grp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881FB859-F0AF-4898-A10A-2E41E1B4CDDE}"/>
              </a:ext>
            </a:extLst>
          </p:cNvPr>
          <p:cNvSpPr txBox="1">
            <a:spLocks noChangeArrowheads="1"/>
          </p:cNvSpPr>
          <p:nvPr/>
        </p:nvSpPr>
        <p:spPr>
          <a:xfrm>
            <a:off x="348874" y="4760214"/>
            <a:ext cx="1746938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en-US" b="1" dirty="0"/>
              <a:t>Per VPN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EA3DCB61-A8AC-4E7A-99B3-0C8764441756}"/>
              </a:ext>
            </a:extLst>
          </p:cNvPr>
          <p:cNvCxnSpPr>
            <a:cxnSpLocks/>
          </p:cNvCxnSpPr>
          <p:nvPr/>
        </p:nvCxnSpPr>
        <p:spPr>
          <a:xfrm>
            <a:off x="2715452" y="3151839"/>
            <a:ext cx="1224136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29">
            <a:extLst>
              <a:ext uri="{FF2B5EF4-FFF2-40B4-BE49-F238E27FC236}">
                <a16:creationId xmlns:a16="http://schemas.microsoft.com/office/drawing/2014/main" id="{5BB6608F-8A38-4F26-A6B1-DF296248C07E}"/>
              </a:ext>
            </a:extLst>
          </p:cNvPr>
          <p:cNvCxnSpPr>
            <a:cxnSpLocks/>
            <a:stCxn id="10" idx="0"/>
            <a:endCxn id="18" idx="0"/>
          </p:cNvCxnSpPr>
          <p:nvPr/>
        </p:nvCxnSpPr>
        <p:spPr>
          <a:xfrm rot="16200000" flipH="1">
            <a:off x="5853453" y="-1107929"/>
            <a:ext cx="126012" cy="7711713"/>
          </a:xfrm>
          <a:prstGeom prst="curvedConnector3">
            <a:avLst>
              <a:gd name="adj1" fmla="val -262039"/>
            </a:avLst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34C7CB7E-AD4E-4A1B-93C9-E5E49DB7DE0D}"/>
              </a:ext>
            </a:extLst>
          </p:cNvPr>
          <p:cNvCxnSpPr>
            <a:cxnSpLocks/>
          </p:cNvCxnSpPr>
          <p:nvPr/>
        </p:nvCxnSpPr>
        <p:spPr>
          <a:xfrm>
            <a:off x="5128300" y="3151839"/>
            <a:ext cx="1115544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3928F0F0-A7CD-4C31-B9C7-805089BC9112}"/>
              </a:ext>
            </a:extLst>
          </p:cNvPr>
          <p:cNvCxnSpPr>
            <a:cxnSpLocks/>
          </p:cNvCxnSpPr>
          <p:nvPr/>
        </p:nvCxnSpPr>
        <p:spPr>
          <a:xfrm>
            <a:off x="7388894" y="3151839"/>
            <a:ext cx="1115544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E6169117-5087-45CA-B5DD-6AFD0AEE3CE6}"/>
              </a:ext>
            </a:extLst>
          </p:cNvPr>
          <p:cNvSpPr txBox="1">
            <a:spLocks noChangeArrowheads="1"/>
          </p:cNvSpPr>
          <p:nvPr/>
        </p:nvSpPr>
        <p:spPr>
          <a:xfrm>
            <a:off x="851451" y="3678320"/>
            <a:ext cx="1656184" cy="234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en-US" sz="1200" dirty="0"/>
              <a:t>Laptop zu Hause</a:t>
            </a:r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11B5DB4-F8F9-45D3-94BD-D8DF52A92395}"/>
              </a:ext>
            </a:extLst>
          </p:cNvPr>
          <p:cNvSpPr txBox="1">
            <a:spLocks noChangeArrowheads="1"/>
          </p:cNvSpPr>
          <p:nvPr/>
        </p:nvSpPr>
        <p:spPr>
          <a:xfrm>
            <a:off x="3651556" y="3702888"/>
            <a:ext cx="1656184" cy="234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en-US" sz="1200" dirty="0"/>
              <a:t>Internet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CEA1B723-A4F2-40F6-97C8-FEDDD38E0A25}"/>
              </a:ext>
            </a:extLst>
          </p:cNvPr>
          <p:cNvSpPr txBox="1">
            <a:spLocks noChangeArrowheads="1"/>
          </p:cNvSpPr>
          <p:nvPr/>
        </p:nvSpPr>
        <p:spPr>
          <a:xfrm>
            <a:off x="5981544" y="3699322"/>
            <a:ext cx="1656184" cy="234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en-US" sz="1200" dirty="0"/>
              <a:t>bastion.desy.de</a:t>
            </a:r>
          </a:p>
        </p:txBody>
      </p:sp>
      <p:sp>
        <p:nvSpPr>
          <p:cNvPr id="50" name="Content Placeholder 1">
            <a:extLst>
              <a:ext uri="{FF2B5EF4-FFF2-40B4-BE49-F238E27FC236}">
                <a16:creationId xmlns:a16="http://schemas.microsoft.com/office/drawing/2014/main" id="{1ABC2F66-4ADD-420F-B8AA-6ED8F1D33369}"/>
              </a:ext>
            </a:extLst>
          </p:cNvPr>
          <p:cNvSpPr txBox="1">
            <a:spLocks noChangeArrowheads="1"/>
          </p:cNvSpPr>
          <p:nvPr/>
        </p:nvSpPr>
        <p:spPr>
          <a:xfrm>
            <a:off x="8944224" y="3679121"/>
            <a:ext cx="1656184" cy="234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en-US" sz="1200" dirty="0"/>
              <a:t>Ziel-PC</a:t>
            </a:r>
          </a:p>
        </p:txBody>
      </p:sp>
      <p:pic>
        <p:nvPicPr>
          <p:cNvPr id="51" name="Grafik 50" descr="Laptop">
            <a:extLst>
              <a:ext uri="{FF2B5EF4-FFF2-40B4-BE49-F238E27FC236}">
                <a16:creationId xmlns:a16="http://schemas.microsoft.com/office/drawing/2014/main" id="{071382B3-9625-4ABF-9AB4-342347183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1316" y="5238878"/>
            <a:ext cx="914400" cy="914400"/>
          </a:xfrm>
          <a:prstGeom prst="rect">
            <a:avLst/>
          </a:prstGeom>
        </p:spPr>
      </p:pic>
      <p:pic>
        <p:nvPicPr>
          <p:cNvPr id="52" name="Grafik 51" descr="Essende Person">
            <a:extLst>
              <a:ext uri="{FF2B5EF4-FFF2-40B4-BE49-F238E27FC236}">
                <a16:creationId xmlns:a16="http://schemas.microsoft.com/office/drawing/2014/main" id="{C5742B20-5D25-4549-8AE2-B8C5C7D7D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3056" y="5297539"/>
            <a:ext cx="914400" cy="914400"/>
          </a:xfrm>
          <a:prstGeom prst="rect">
            <a:avLst/>
          </a:prstGeom>
        </p:spPr>
      </p:pic>
      <p:sp>
        <p:nvSpPr>
          <p:cNvPr id="53" name="Content Placeholder 1">
            <a:extLst>
              <a:ext uri="{FF2B5EF4-FFF2-40B4-BE49-F238E27FC236}">
                <a16:creationId xmlns:a16="http://schemas.microsoft.com/office/drawing/2014/main" id="{899B9A95-3B60-4FC4-890A-7DC46B831994}"/>
              </a:ext>
            </a:extLst>
          </p:cNvPr>
          <p:cNvSpPr txBox="1">
            <a:spLocks noChangeArrowheads="1"/>
          </p:cNvSpPr>
          <p:nvPr/>
        </p:nvSpPr>
        <p:spPr>
          <a:xfrm>
            <a:off x="739364" y="6232277"/>
            <a:ext cx="1656184" cy="234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en-US" sz="1200" dirty="0"/>
              <a:t>Laptop zu Hause</a:t>
            </a:r>
          </a:p>
        </p:txBody>
      </p:sp>
      <p:pic>
        <p:nvPicPr>
          <p:cNvPr id="54" name="Grafik 53" descr="Wolke">
            <a:extLst>
              <a:ext uri="{FF2B5EF4-FFF2-40B4-BE49-F238E27FC236}">
                <a16:creationId xmlns:a16="http://schemas.microsoft.com/office/drawing/2014/main" id="{783C2297-2C82-4382-ABDE-191D332E26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43761" y="5282553"/>
            <a:ext cx="914400" cy="914400"/>
          </a:xfrm>
          <a:prstGeom prst="rect">
            <a:avLst/>
          </a:prstGeom>
        </p:spPr>
      </p:pic>
      <p:pic>
        <p:nvPicPr>
          <p:cNvPr id="55" name="Grafik 54" descr="DVD-Player">
            <a:extLst>
              <a:ext uri="{FF2B5EF4-FFF2-40B4-BE49-F238E27FC236}">
                <a16:creationId xmlns:a16="http://schemas.microsoft.com/office/drawing/2014/main" id="{CE76EB5B-7190-4FFD-A5ED-76549639FF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43844" y="5344368"/>
            <a:ext cx="914400" cy="914400"/>
          </a:xfrm>
          <a:prstGeom prst="rect">
            <a:avLst/>
          </a:prstGeom>
        </p:spPr>
      </p:pic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437E525F-B68B-4BCA-8FA3-5E98B435704A}"/>
              </a:ext>
            </a:extLst>
          </p:cNvPr>
          <p:cNvCxnSpPr>
            <a:cxnSpLocks/>
          </p:cNvCxnSpPr>
          <p:nvPr/>
        </p:nvCxnSpPr>
        <p:spPr>
          <a:xfrm>
            <a:off x="2606860" y="5752625"/>
            <a:ext cx="1224136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399585BB-853F-45CF-8778-AA399AB6BCE5}"/>
              </a:ext>
            </a:extLst>
          </p:cNvPr>
          <p:cNvCxnSpPr>
            <a:cxnSpLocks/>
          </p:cNvCxnSpPr>
          <p:nvPr/>
        </p:nvCxnSpPr>
        <p:spPr>
          <a:xfrm>
            <a:off x="5019708" y="5752625"/>
            <a:ext cx="1115544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1">
            <a:extLst>
              <a:ext uri="{FF2B5EF4-FFF2-40B4-BE49-F238E27FC236}">
                <a16:creationId xmlns:a16="http://schemas.microsoft.com/office/drawing/2014/main" id="{848B3575-B062-4282-BF1C-76876F203C37}"/>
              </a:ext>
            </a:extLst>
          </p:cNvPr>
          <p:cNvSpPr txBox="1">
            <a:spLocks noChangeArrowheads="1"/>
          </p:cNvSpPr>
          <p:nvPr/>
        </p:nvSpPr>
        <p:spPr>
          <a:xfrm>
            <a:off x="3568617" y="6232277"/>
            <a:ext cx="1656184" cy="234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en-US" sz="1200" dirty="0"/>
              <a:t>Internet</a:t>
            </a:r>
          </a:p>
        </p:txBody>
      </p:sp>
      <p:sp>
        <p:nvSpPr>
          <p:cNvPr id="63" name="Content Placeholder 1">
            <a:extLst>
              <a:ext uri="{FF2B5EF4-FFF2-40B4-BE49-F238E27FC236}">
                <a16:creationId xmlns:a16="http://schemas.microsoft.com/office/drawing/2014/main" id="{FDFDE5A9-99A7-4237-AE5E-528550727D8C}"/>
              </a:ext>
            </a:extLst>
          </p:cNvPr>
          <p:cNvSpPr txBox="1">
            <a:spLocks noChangeArrowheads="1"/>
          </p:cNvSpPr>
          <p:nvPr/>
        </p:nvSpPr>
        <p:spPr>
          <a:xfrm>
            <a:off x="5872952" y="6232277"/>
            <a:ext cx="1656184" cy="234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en-US" sz="1200" dirty="0"/>
              <a:t>VPN-Zugang</a:t>
            </a:r>
          </a:p>
        </p:txBody>
      </p:sp>
      <p:pic>
        <p:nvPicPr>
          <p:cNvPr id="64" name="Grafik 63" descr="Computer">
            <a:extLst>
              <a:ext uri="{FF2B5EF4-FFF2-40B4-BE49-F238E27FC236}">
                <a16:creationId xmlns:a16="http://schemas.microsoft.com/office/drawing/2014/main" id="{75CD0FCA-D956-490D-AE4A-9EC9FAEB6F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40156" y="4504023"/>
            <a:ext cx="914400" cy="914400"/>
          </a:xfrm>
          <a:prstGeom prst="rect">
            <a:avLst/>
          </a:prstGeom>
        </p:spPr>
      </p:pic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AC14D022-1EA5-42C1-A283-3671754C2FE4}"/>
              </a:ext>
            </a:extLst>
          </p:cNvPr>
          <p:cNvCxnSpPr>
            <a:cxnSpLocks/>
            <a:endCxn id="64" idx="2"/>
          </p:cNvCxnSpPr>
          <p:nvPr/>
        </p:nvCxnSpPr>
        <p:spPr>
          <a:xfrm flipV="1">
            <a:off x="9897356" y="5418423"/>
            <a:ext cx="0" cy="371131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9E5CF33E-94B1-4234-9FF1-C4EF78FB51E3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11187716" y="5352993"/>
            <a:ext cx="0" cy="448575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AEAD5FE1-6347-4E05-8D51-0A383DA2945C}"/>
              </a:ext>
            </a:extLst>
          </p:cNvPr>
          <p:cNvCxnSpPr>
            <a:cxnSpLocks/>
          </p:cNvCxnSpPr>
          <p:nvPr/>
        </p:nvCxnSpPr>
        <p:spPr>
          <a:xfrm>
            <a:off x="7388894" y="5807074"/>
            <a:ext cx="4255550" cy="0"/>
          </a:xfrm>
          <a:prstGeom prst="straightConnector1">
            <a:avLst/>
          </a:prstGeom>
          <a:ln w="444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1">
            <a:extLst>
              <a:ext uri="{FF2B5EF4-FFF2-40B4-BE49-F238E27FC236}">
                <a16:creationId xmlns:a16="http://schemas.microsoft.com/office/drawing/2014/main" id="{6F2B669F-48EA-4AAA-84E8-BDD513395EBC}"/>
              </a:ext>
            </a:extLst>
          </p:cNvPr>
          <p:cNvSpPr txBox="1">
            <a:spLocks noChangeArrowheads="1"/>
          </p:cNvSpPr>
          <p:nvPr/>
        </p:nvSpPr>
        <p:spPr>
          <a:xfrm>
            <a:off x="9164302" y="6241986"/>
            <a:ext cx="1656184" cy="234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en-US" sz="1200" dirty="0"/>
              <a:t>DESY-Netzwerk</a:t>
            </a:r>
          </a:p>
        </p:txBody>
      </p:sp>
      <p:sp>
        <p:nvSpPr>
          <p:cNvPr id="76" name="Content Placeholder 1">
            <a:extLst>
              <a:ext uri="{FF2B5EF4-FFF2-40B4-BE49-F238E27FC236}">
                <a16:creationId xmlns:a16="http://schemas.microsoft.com/office/drawing/2014/main" id="{ECE5DAF4-CDEF-4B51-B774-A5FD140EF56B}"/>
              </a:ext>
            </a:extLst>
          </p:cNvPr>
          <p:cNvSpPr txBox="1">
            <a:spLocks noChangeArrowheads="1"/>
          </p:cNvSpPr>
          <p:nvPr/>
        </p:nvSpPr>
        <p:spPr>
          <a:xfrm>
            <a:off x="3830996" y="5050394"/>
            <a:ext cx="3961398" cy="3407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altLang="en-US" sz="1200" dirty="0">
                <a:solidFill>
                  <a:srgbClr val="FF0000"/>
                </a:solidFill>
              </a:rPr>
              <a:t>Laptop wird Teil vom DESY-Netzwerk</a:t>
            </a:r>
          </a:p>
        </p:txBody>
      </p:sp>
      <p:cxnSp>
        <p:nvCxnSpPr>
          <p:cNvPr id="84" name="Gerade Verbindung mit Pfeil 29">
            <a:extLst>
              <a:ext uri="{FF2B5EF4-FFF2-40B4-BE49-F238E27FC236}">
                <a16:creationId xmlns:a16="http://schemas.microsoft.com/office/drawing/2014/main" id="{C929AF08-8C5B-45E5-920C-B82D317B74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93934" y="1446579"/>
            <a:ext cx="126012" cy="7711713"/>
          </a:xfrm>
          <a:prstGeom prst="curvedConnector3">
            <a:avLst>
              <a:gd name="adj1" fmla="val -262039"/>
            </a:avLst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68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35EF7-962D-45A1-A802-176EBAD5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“good practices” III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3DDF5F-E674-40F9-93FC-31FBE64F56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7" y="1249861"/>
            <a:ext cx="11376025" cy="4123355"/>
          </a:xfrm>
        </p:spPr>
        <p:txBody>
          <a:bodyPr/>
          <a:lstStyle/>
          <a:p>
            <a:r>
              <a:rPr lang="de-DE" altLang="en-US" dirty="0"/>
              <a:t>SSH</a:t>
            </a:r>
          </a:p>
          <a:p>
            <a:pPr lvl="1"/>
            <a:r>
              <a:rPr lang="de-DE" altLang="en-US" dirty="0"/>
              <a:t>Konzeptuell einfache Methode</a:t>
            </a:r>
          </a:p>
          <a:p>
            <a:pPr lvl="2"/>
            <a:r>
              <a:rPr lang="de-DE" altLang="en-US" dirty="0"/>
              <a:t>Benötigt werden SSH und Remote Desktop</a:t>
            </a:r>
          </a:p>
          <a:p>
            <a:pPr lvl="1"/>
            <a:r>
              <a:rPr lang="de-DE" altLang="en-US" b="1" dirty="0"/>
              <a:t>Kann von jedem Rechner aus verwendet werden</a:t>
            </a:r>
          </a:p>
          <a:p>
            <a:pPr lvl="1"/>
            <a:r>
              <a:rPr lang="de-DE" altLang="en-US" dirty="0"/>
              <a:t>Zielrechner beim DESY erforderlich</a:t>
            </a:r>
          </a:p>
          <a:p>
            <a:r>
              <a:rPr lang="de-DE" altLang="en-US" dirty="0"/>
              <a:t>VPN</a:t>
            </a:r>
          </a:p>
          <a:p>
            <a:pPr lvl="1"/>
            <a:r>
              <a:rPr lang="de-DE" altLang="en-US" b="1" u="sng" dirty="0"/>
              <a:t>Nur von DESY-Rechnern verwenden</a:t>
            </a:r>
          </a:p>
          <a:p>
            <a:pPr lvl="1"/>
            <a:r>
              <a:rPr lang="de-DE" altLang="en-US" dirty="0"/>
              <a:t>Updates aktuell halten</a:t>
            </a:r>
          </a:p>
          <a:p>
            <a:pPr lvl="1"/>
            <a:r>
              <a:rPr lang="de-DE" altLang="en-US" dirty="0"/>
              <a:t>Kein Zielrechner beim DESY erforderlich</a:t>
            </a:r>
          </a:p>
          <a:p>
            <a:pPr lvl="1"/>
            <a:endParaRPr lang="de-DE" altLang="en-US" dirty="0"/>
          </a:p>
          <a:p>
            <a:pPr marL="0" lvl="0" indent="0">
              <a:buNone/>
            </a:pPr>
            <a:endParaRPr lang="de-DE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958E0-CF97-446B-B7AC-82C887D94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Externer</a:t>
            </a:r>
            <a:r>
              <a:rPr lang="en-US" dirty="0"/>
              <a:t> </a:t>
            </a:r>
            <a:r>
              <a:rPr lang="en-US" dirty="0" err="1"/>
              <a:t>Zugang</a:t>
            </a:r>
            <a:r>
              <a:rPr lang="en-US" dirty="0"/>
              <a:t>: </a:t>
            </a:r>
            <a:r>
              <a:rPr lang="en-US" dirty="0" err="1"/>
              <a:t>Empfehlung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1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35EF7-962D-45A1-A802-176EBAD5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“good practices” IV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3DDF5F-E674-40F9-93FC-31FBE64F56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dirty="0"/>
              <a:t>Feste Struktur der Laufwerke ist etabliert</a:t>
            </a:r>
            <a:br>
              <a:rPr lang="de-DE" altLang="en-US" dirty="0"/>
            </a:br>
            <a:r>
              <a:rPr lang="de-DE" altLang="en-US" dirty="0"/>
              <a:t>Siehe </a:t>
            </a:r>
            <a:r>
              <a:rPr lang="de-DE" altLang="en-US" dirty="0">
                <a:solidFill>
                  <a:srgbClr val="0070C0"/>
                </a:solidFill>
                <a:hlinkClick r:id="rId2"/>
              </a:rPr>
              <a:t>https://xwiki.desy.de/xwiki/bin/view/MKS/Tools/MKS%20Laufwerke/</a:t>
            </a:r>
            <a:r>
              <a:rPr lang="de-DE" altLang="en-US" dirty="0">
                <a:solidFill>
                  <a:srgbClr val="0070C0"/>
                </a:solidFill>
              </a:rPr>
              <a:t> </a:t>
            </a:r>
            <a:r>
              <a:rPr lang="de-DE" altLang="en-US" dirty="0"/>
              <a:t>(</a:t>
            </a:r>
            <a:r>
              <a:rPr lang="de-DE" altLang="en-US" dirty="0" err="1"/>
              <a:t>opens</a:t>
            </a:r>
            <a:r>
              <a:rPr lang="de-DE" altLang="en-US" dirty="0"/>
              <a:t> </a:t>
            </a:r>
            <a:r>
              <a:rPr lang="de-DE" altLang="en-US" dirty="0" err="1"/>
              <a:t>with</a:t>
            </a:r>
            <a:r>
              <a:rPr lang="de-DE" altLang="en-US" dirty="0"/>
              <a:t> Edge)</a:t>
            </a:r>
          </a:p>
          <a:p>
            <a:pPr lvl="0"/>
            <a:r>
              <a:rPr lang="de-DE" altLang="en-US" dirty="0"/>
              <a:t>Dateien sollen nicht als E-Mail-Anhänge verschickt werden:</a:t>
            </a:r>
          </a:p>
          <a:p>
            <a:pPr lvl="1"/>
            <a:r>
              <a:rPr lang="de-DE" altLang="en-US" u="sng" dirty="0"/>
              <a:t>Intern</a:t>
            </a:r>
            <a:r>
              <a:rPr lang="de-DE" altLang="en-US" dirty="0"/>
              <a:t>: Link zur Adresse auf dem Laufwerk benutzen</a:t>
            </a:r>
            <a:br>
              <a:rPr lang="de-DE" altLang="en-US" dirty="0"/>
            </a:br>
            <a:r>
              <a:rPr lang="de-DE" altLang="en-US" dirty="0"/>
              <a:t>z.B. </a:t>
            </a:r>
            <a:r>
              <a:rPr lang="de-DE" altLang="en-US" i="1" dirty="0"/>
              <a:t>K:\SomeDirectory\SomeSubdirectory\SomeFile.doc</a:t>
            </a:r>
          </a:p>
          <a:p>
            <a:pPr lvl="1"/>
            <a:r>
              <a:rPr lang="de-DE" altLang="en-US" u="sng" dirty="0"/>
              <a:t>Extern</a:t>
            </a:r>
            <a:r>
              <a:rPr lang="de-DE" altLang="en-US" dirty="0"/>
              <a:t>: DESY </a:t>
            </a:r>
            <a:r>
              <a:rPr lang="de-DE" altLang="en-US" dirty="0" err="1"/>
              <a:t>Sync&amp;Share</a:t>
            </a:r>
            <a:r>
              <a:rPr lang="de-DE" altLang="en-US" dirty="0"/>
              <a:t> benutzen</a:t>
            </a:r>
            <a:br>
              <a:rPr lang="de-DE" altLang="en-US" dirty="0"/>
            </a:br>
            <a:r>
              <a:rPr lang="de-DE" altLang="en-US" dirty="0"/>
              <a:t>Siehe </a:t>
            </a:r>
            <a:r>
              <a:rPr lang="de-DE" alt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it.desy.de/dienste/speicherdienste/desy_sync__</a:t>
            </a:r>
            <a:r>
              <a:rPr lang="de-DE" altLang="en-US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</a:t>
            </a:r>
            <a:br>
              <a:rPr lang="de-DE" altLang="en-US" dirty="0">
                <a:solidFill>
                  <a:srgbClr val="0070C0"/>
                </a:solidFill>
              </a:rPr>
            </a:br>
            <a:r>
              <a:rPr lang="de-DE" dirty="0"/>
              <a:t>nur um Datei mit externe Firmen / Instituten zu teilen, nicht zur Speicherung von Dokumenten, </a:t>
            </a:r>
            <a:br>
              <a:rPr lang="de-DE" dirty="0"/>
            </a:br>
            <a:r>
              <a:rPr lang="de-DE" dirty="0"/>
              <a:t>alle Dokumente sollen in Gruppenlaufwerken verfügbar/heruntergeladen sein</a:t>
            </a:r>
            <a:endParaRPr lang="de-DE" altLang="en-US" dirty="0">
              <a:solidFill>
                <a:srgbClr val="0070C0"/>
              </a:solidFill>
            </a:endParaRPr>
          </a:p>
          <a:p>
            <a:pPr lvl="0"/>
            <a:r>
              <a:rPr lang="de-DE" altLang="en-US" dirty="0"/>
              <a:t>Zum Arbeitsende</a:t>
            </a:r>
          </a:p>
          <a:p>
            <a:pPr lvl="1"/>
            <a:r>
              <a:rPr lang="de-DE" altLang="en-US" dirty="0"/>
              <a:t>Bevorzugt: Rechner </a:t>
            </a:r>
            <a:r>
              <a:rPr lang="de-DE" altLang="en-US" u="sng" dirty="0"/>
              <a:t>abmelden </a:t>
            </a:r>
            <a:r>
              <a:rPr lang="de-DE" altLang="en-US" dirty="0"/>
              <a:t>/ herunterfahren / sperren</a:t>
            </a:r>
          </a:p>
          <a:p>
            <a:pPr lvl="1"/>
            <a:r>
              <a:rPr lang="de-DE" altLang="en-US" dirty="0"/>
              <a:t>Mindestens: Gemeinsam genutzte Dateien schließen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958E0-CF97-446B-B7AC-82C887D94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Kooperativ</a:t>
            </a:r>
            <a:r>
              <a:rPr lang="en-US" dirty="0"/>
              <a:t> </a:t>
            </a:r>
            <a:r>
              <a:rPr lang="en-US" dirty="0" err="1"/>
              <a:t>arbeiten</a:t>
            </a:r>
            <a:r>
              <a:rPr lang="en-US" dirty="0"/>
              <a:t>: </a:t>
            </a:r>
            <a:r>
              <a:rPr lang="en-US" dirty="0" err="1"/>
              <a:t>Umgang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Dateien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MKS</a:t>
            </a:r>
          </a:p>
        </p:txBody>
      </p:sp>
    </p:spTree>
    <p:extLst>
      <p:ext uri="{BB962C8B-B14F-4D97-AF65-F5344CB8AC3E}">
        <p14:creationId xmlns:p14="http://schemas.microsoft.com/office/powerpoint/2010/main" val="80733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</a:t>
            </a:r>
            <a:br>
              <a:rPr lang="de-DE" dirty="0"/>
            </a:br>
            <a:r>
              <a:rPr lang="de-DE" dirty="0"/>
              <a:t>Dank</a:t>
            </a:r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MKS Gebiete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Geb. 28: Halle 3, nur einige Räume</a:t>
            </a:r>
          </a:p>
          <a:p>
            <a:pPr lvl="1"/>
            <a:r>
              <a:rPr lang="de-DE" dirty="0"/>
              <a:t>Geb. 38: Nissenhütte</a:t>
            </a:r>
          </a:p>
          <a:p>
            <a:pPr lvl="1"/>
            <a:r>
              <a:rPr lang="en-GB" dirty="0" err="1"/>
              <a:t>Geb</a:t>
            </a:r>
            <a:r>
              <a:rPr lang="en-GB" dirty="0"/>
              <a:t>. 47h: </a:t>
            </a:r>
            <a:r>
              <a:rPr lang="en-GB" dirty="0" err="1"/>
              <a:t>Kompressorhalle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err="1"/>
              <a:t>Geb</a:t>
            </a:r>
            <a:r>
              <a:rPr lang="en-GB" dirty="0"/>
              <a:t>. 53 (</a:t>
            </a:r>
            <a:r>
              <a:rPr lang="en-GB" dirty="0" err="1"/>
              <a:t>nicht</a:t>
            </a:r>
            <a:r>
              <a:rPr lang="en-GB" dirty="0"/>
              <a:t> auf </a:t>
            </a:r>
            <a:r>
              <a:rPr lang="en-GB" dirty="0" err="1"/>
              <a:t>dem</a:t>
            </a:r>
            <a:r>
              <a:rPr lang="en-GB" dirty="0"/>
              <a:t> Plan): HERA Süd, </a:t>
            </a:r>
            <a:r>
              <a:rPr lang="en-GB" dirty="0" err="1"/>
              <a:t>Räume</a:t>
            </a:r>
            <a:r>
              <a:rPr lang="en-GB" dirty="0"/>
              <a:t> 401 und 403</a:t>
            </a:r>
          </a:p>
          <a:p>
            <a:pPr lvl="1"/>
            <a:r>
              <a:rPr lang="de-DE" dirty="0"/>
              <a:t>Geb. 54: Halle, Gebäude und Transferline Brücken</a:t>
            </a:r>
          </a:p>
          <a:p>
            <a:pPr lvl="1"/>
            <a:r>
              <a:rPr lang="de-DE" dirty="0"/>
              <a:t>Geb. 55: UG01, Teil der EG und fast alle Büros</a:t>
            </a:r>
          </a:p>
          <a:p>
            <a:pPr lvl="1"/>
            <a:r>
              <a:rPr lang="de-DE" dirty="0"/>
              <a:t>Geb. 70: CMTB Halle</a:t>
            </a:r>
          </a:p>
          <a:p>
            <a:pPr lvl="1"/>
            <a:r>
              <a:rPr lang="de-DE" dirty="0"/>
              <a:t>Geb. 72: AMTF Halle (inklusiv Galerie)</a:t>
            </a:r>
          </a:p>
          <a:p>
            <a:pPr lvl="1"/>
            <a:r>
              <a:rPr lang="de-DE" dirty="0"/>
              <a:t>Geb. 702 (XHEE/XSE) UG2 (nur Bereich XLVB/CB44)</a:t>
            </a:r>
          </a:p>
          <a:p>
            <a:pPr lvl="1"/>
            <a:r>
              <a:rPr lang="de-DE" dirty="0"/>
              <a:t>Geb. 702 (XHEE/XSE) UG4.031 XIVB</a:t>
            </a:r>
          </a:p>
          <a:p>
            <a:pPr lvl="1"/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 </a:t>
            </a:r>
            <a:r>
              <a:rPr lang="de-DE" dirty="0"/>
              <a:t>wir</a:t>
            </a:r>
            <a:r>
              <a:rPr lang="en-US" dirty="0"/>
              <a:t> </a:t>
            </a:r>
            <a:r>
              <a:rPr lang="de-DE" dirty="0"/>
              <a:t>Verantwortung</a:t>
            </a:r>
            <a:r>
              <a:rPr lang="en-US" dirty="0"/>
              <a:t> </a:t>
            </a:r>
            <a:r>
              <a:rPr lang="de-DE" dirty="0"/>
              <a:t>haben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A46CF-FE4C-485B-8C1F-4A1E46149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t="18801" r="7705" b="731"/>
          <a:stretch/>
        </p:blipFill>
        <p:spPr>
          <a:xfrm>
            <a:off x="8328248" y="1360876"/>
            <a:ext cx="3384376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MKS </a:t>
            </a:r>
            <a:r>
              <a:rPr lang="en-US" dirty="0" err="1"/>
              <a:t>Gebietsverantwortliche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Arbeitsplatzbezogene Unterweisung MKS</a:t>
            </a:r>
          </a:p>
          <a:p>
            <a:endParaRPr lang="en-US" dirty="0"/>
          </a:p>
        </p:txBody>
      </p:sp>
      <p:graphicFrame>
        <p:nvGraphicFramePr>
          <p:cNvPr id="1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535075"/>
              </p:ext>
            </p:extLst>
          </p:nvPr>
        </p:nvGraphicFramePr>
        <p:xfrm>
          <a:off x="791578" y="1766706"/>
          <a:ext cx="10440540" cy="4033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T.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Schnautz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(4229)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K.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Jensch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(3010)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1">
                <a:tc>
                  <a:txBody>
                    <a:bodyPr/>
                    <a:lstStyle/>
                    <a:p>
                      <a:r>
                        <a:rPr lang="de-DE" sz="1600" dirty="0"/>
                        <a:t>Geb. 53 (HERA Süd): Räume 401 und 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AMTF Halle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1">
                <a:tc>
                  <a:txBody>
                    <a:bodyPr/>
                    <a:lstStyle/>
                    <a:p>
                      <a:r>
                        <a:rPr lang="en-US" sz="1600" dirty="0" err="1"/>
                        <a:t>Geb</a:t>
                      </a:r>
                      <a:r>
                        <a:rPr lang="en-US" sz="1600" dirty="0"/>
                        <a:t>. 54: Halle, </a:t>
                      </a:r>
                      <a:r>
                        <a:rPr lang="en-US" sz="1600" dirty="0" err="1"/>
                        <a:t>Büros</a:t>
                      </a:r>
                      <a:r>
                        <a:rPr lang="en-US" sz="1600" dirty="0"/>
                        <a:t> und TL-</a:t>
                      </a:r>
                      <a:r>
                        <a:rPr lang="en-US" sz="1600" dirty="0" err="1"/>
                        <a:t>Brücken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CMTB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1">
                <a:tc>
                  <a:txBody>
                    <a:bodyPr/>
                    <a:lstStyle/>
                    <a:p>
                      <a:r>
                        <a:rPr lang="en-US" sz="1600" dirty="0" err="1"/>
                        <a:t>Geb</a:t>
                      </a:r>
                      <a:r>
                        <a:rPr lang="en-US" sz="1600" dirty="0"/>
                        <a:t>. 55: UG01, </a:t>
                      </a:r>
                      <a:r>
                        <a:rPr lang="en-US" sz="1600" dirty="0" err="1"/>
                        <a:t>Teile</a:t>
                      </a:r>
                      <a:r>
                        <a:rPr lang="en-US" sz="1600" dirty="0"/>
                        <a:t> von EG, </a:t>
                      </a:r>
                      <a:r>
                        <a:rPr lang="en-US" sz="1600" dirty="0" err="1"/>
                        <a:t>Büros</a:t>
                      </a:r>
                      <a:r>
                        <a:rPr lang="en-US" sz="1600" dirty="0"/>
                        <a:t> MKS in OG1-4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Halle 3: VC-</a:t>
                      </a:r>
                      <a:r>
                        <a:rPr lang="en-US" sz="1600" dirty="0" err="1"/>
                        <a:t>Pumpen</a:t>
                      </a:r>
                      <a:r>
                        <a:rPr lang="en-US" sz="1600" dirty="0"/>
                        <a:t> (28a), </a:t>
                      </a:r>
                      <a:r>
                        <a:rPr lang="en-US" sz="1600" dirty="0" err="1"/>
                        <a:t>Kryo</a:t>
                      </a:r>
                      <a:r>
                        <a:rPr lang="en-US" sz="1600" dirty="0"/>
                        <a:t> (28) und FLASH1 </a:t>
                      </a:r>
                      <a:r>
                        <a:rPr lang="en-US" sz="1600" dirty="0" err="1"/>
                        <a:t>für</a:t>
                      </a:r>
                      <a:r>
                        <a:rPr lang="en-US" sz="1600" dirty="0"/>
                        <a:t> die </a:t>
                      </a:r>
                      <a:r>
                        <a:rPr lang="en-US" sz="1600" dirty="0" err="1"/>
                        <a:t>Kryoarbeiten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Geb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47h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Geb. 702 UG4.301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96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47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Unterweisungen</a:t>
            </a:r>
          </a:p>
        </p:txBody>
      </p:sp>
    </p:spTree>
    <p:extLst>
      <p:ext uri="{BB962C8B-B14F-4D97-AF65-F5344CB8AC3E}">
        <p14:creationId xmlns:p14="http://schemas.microsoft.com/office/powerpoint/2010/main" val="420863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Unterweisungen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Allgemein gilt:</a:t>
            </a:r>
          </a:p>
          <a:p>
            <a:r>
              <a:rPr lang="de-DE" dirty="0"/>
              <a:t>Alle Betriebsanweisungen müssen befolgt werden (vor Ort einzusehen)</a:t>
            </a:r>
          </a:p>
          <a:p>
            <a:r>
              <a:rPr lang="de-DE" dirty="0"/>
              <a:t>Allgemeine DESY-Sicherheitsvorschriften</a:t>
            </a:r>
          </a:p>
          <a:p>
            <a:r>
              <a:rPr lang="de-DE" dirty="0"/>
              <a:t>Alle Sicherheitsunterweisungen müssen befolgt werden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Mehr Info</a:t>
            </a:r>
          </a:p>
          <a:p>
            <a:r>
              <a:rPr lang="de-DE" dirty="0">
                <a:hlinkClick r:id="rId3"/>
              </a:rPr>
              <a:t>https://mks.desy.de/sicherheit/index_ger.html</a:t>
            </a:r>
            <a:endParaRPr lang="de-DE" dirty="0"/>
          </a:p>
          <a:p>
            <a:r>
              <a:rPr lang="de-DE" dirty="0"/>
              <a:t>Zertifikate von Sicherheitsunterweisungen sollen (wenn nötig) an MKS-WBT@desy.de gesendet werden (nicht an Petra/Marco)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793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Unterweisungen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b="1" dirty="0">
                <a:solidFill>
                  <a:schemeClr val="accent2"/>
                </a:solidFill>
              </a:rPr>
              <a:t>Folgende Unterweisungen sind erforderlich</a:t>
            </a:r>
            <a:r>
              <a:rPr lang="de-DE" sz="1600" b="1" dirty="0"/>
              <a:t> </a:t>
            </a:r>
            <a:r>
              <a:rPr lang="de-DE" sz="1600" dirty="0"/>
              <a:t>(und werden jährlich wiederholt):</a:t>
            </a:r>
          </a:p>
          <a:p>
            <a:pPr marL="0" indent="0">
              <a:buNone/>
            </a:pPr>
            <a:r>
              <a:rPr lang="de-DE" sz="1600" b="1" i="1" dirty="0">
                <a:solidFill>
                  <a:schemeClr val="accent1"/>
                </a:solidFill>
              </a:rPr>
              <a:t>Für Alle:		</a:t>
            </a:r>
          </a:p>
          <a:p>
            <a:r>
              <a:rPr lang="de-DE" sz="1600" dirty="0"/>
              <a:t>Allgemeine Sicherheitsunterweisung				   V8 (online)</a:t>
            </a:r>
          </a:p>
          <a:p>
            <a:pPr marL="0" indent="0">
              <a:buNone/>
            </a:pPr>
            <a:r>
              <a:rPr lang="de-DE" sz="1600" b="1" i="1" dirty="0">
                <a:solidFill>
                  <a:schemeClr val="accent1"/>
                </a:solidFill>
              </a:rPr>
              <a:t>bei Bedarf:</a:t>
            </a:r>
          </a:p>
          <a:p>
            <a:pPr>
              <a:spcAft>
                <a:spcPts val="600"/>
              </a:spcAft>
            </a:pPr>
            <a:r>
              <a:rPr lang="de-DE" sz="1600" dirty="0"/>
              <a:t>Sicherheitsunterweisung „Tiefkalte Gase (Kryo-Unterweisung)“	   MKS (online)</a:t>
            </a:r>
          </a:p>
          <a:p>
            <a:pPr>
              <a:spcAft>
                <a:spcPts val="600"/>
              </a:spcAft>
            </a:pPr>
            <a:r>
              <a:rPr lang="de-DE" sz="1600" dirty="0"/>
              <a:t>Strahlenschutzunterweisung			           	   D3 (online)</a:t>
            </a:r>
          </a:p>
          <a:p>
            <a:pPr>
              <a:spcAft>
                <a:spcPts val="600"/>
              </a:spcAft>
            </a:pPr>
            <a:r>
              <a:rPr lang="de-DE" sz="1600" dirty="0"/>
              <a:t>Arbeitsplatzbezogene Sich- und </a:t>
            </a:r>
            <a:r>
              <a:rPr lang="de-DE" sz="1600" dirty="0" err="1"/>
              <a:t>StrSch</a:t>
            </a:r>
            <a:r>
              <a:rPr lang="de-DE" sz="1600" dirty="0"/>
              <a:t>-Unterweisung		   verantwortlichen Fachgruppen (online)</a:t>
            </a:r>
          </a:p>
          <a:p>
            <a:pPr>
              <a:spcAft>
                <a:spcPts val="600"/>
              </a:spcAft>
            </a:pPr>
            <a:r>
              <a:rPr lang="de-DE" sz="1600" dirty="0"/>
              <a:t>Selbstretter “</a:t>
            </a:r>
            <a:r>
              <a:rPr lang="de-DE" sz="1600" dirty="0" err="1"/>
              <a:t>Oxibox</a:t>
            </a:r>
            <a:r>
              <a:rPr lang="de-DE" sz="1600" dirty="0"/>
              <a:t>“					   V8 und K. Jensch</a:t>
            </a:r>
            <a:endParaRPr lang="de-DE" sz="1600" dirty="0">
              <a:highlight>
                <a:srgbClr val="FFFF00"/>
              </a:highlight>
            </a:endParaRPr>
          </a:p>
          <a:p>
            <a:pPr>
              <a:spcAft>
                <a:spcPts val="600"/>
              </a:spcAft>
            </a:pPr>
            <a:r>
              <a:rPr lang="de-DE" sz="1600" dirty="0"/>
              <a:t>Arbeiten unten Spannung				                   S. Molnar</a:t>
            </a:r>
          </a:p>
          <a:p>
            <a:pPr>
              <a:spcAft>
                <a:spcPts val="600"/>
              </a:spcAft>
            </a:pPr>
            <a:r>
              <a:rPr lang="de-DE" sz="1600" dirty="0"/>
              <a:t>Sicherheitsunterweisung für Arbeiten auf den Rohrleitungsbrücken	   T. </a:t>
            </a:r>
            <a:r>
              <a:rPr lang="de-DE" sz="1600" dirty="0" err="1"/>
              <a:t>Schnautz</a:t>
            </a:r>
            <a:r>
              <a:rPr lang="de-DE" sz="1600" dirty="0"/>
              <a:t> (Operateure Geb. 54)</a:t>
            </a:r>
          </a:p>
          <a:p>
            <a:pPr>
              <a:spcAft>
                <a:spcPts val="600"/>
              </a:spcAft>
            </a:pPr>
            <a:r>
              <a:rPr lang="de-DE" sz="1600" dirty="0"/>
              <a:t>Werkstattunterweisungen					   K. </a:t>
            </a:r>
            <a:r>
              <a:rPr lang="de-DE" sz="1600" dirty="0" err="1"/>
              <a:t>Jensch</a:t>
            </a:r>
            <a:r>
              <a:rPr lang="de-DE" sz="1600" dirty="0"/>
              <a:t>, O. </a:t>
            </a:r>
            <a:r>
              <a:rPr lang="de-DE" sz="1600" dirty="0" err="1"/>
              <a:t>Paschold</a:t>
            </a:r>
            <a:r>
              <a:rPr lang="de-DE" sz="1600" dirty="0"/>
              <a:t>, D. Weitbrecht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Die </a:t>
            </a:r>
            <a:r>
              <a:rPr lang="en-US" sz="1600" dirty="0" err="1"/>
              <a:t>Notwendigkeit</a:t>
            </a:r>
            <a:r>
              <a:rPr lang="en-US" sz="1600" dirty="0"/>
              <a:t> </a:t>
            </a:r>
            <a:r>
              <a:rPr lang="en-US" sz="1600" dirty="0" err="1"/>
              <a:t>weiterer</a:t>
            </a:r>
            <a:r>
              <a:rPr lang="en-US" sz="1600" dirty="0"/>
              <a:t> </a:t>
            </a:r>
            <a:r>
              <a:rPr lang="en-US" sz="1600" dirty="0" err="1"/>
              <a:t>Unterweisungen</a:t>
            </a:r>
            <a:r>
              <a:rPr lang="en-US" sz="1600" dirty="0"/>
              <a:t>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/>
              <a:t>vor</a:t>
            </a:r>
            <a:r>
              <a:rPr lang="en-US" sz="1600" dirty="0"/>
              <a:t> dem </a:t>
            </a:r>
            <a:r>
              <a:rPr lang="en-US" sz="1600" dirty="0" err="1"/>
              <a:t>Einsatz</a:t>
            </a:r>
            <a:r>
              <a:rPr lang="en-US" sz="1600" dirty="0"/>
              <a:t> </a:t>
            </a:r>
            <a:r>
              <a:rPr lang="en-US" sz="1600" dirty="0" err="1"/>
              <a:t>abzuklären</a:t>
            </a:r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MKS Arbeitsplatzbezogene Unterweisung</a:t>
            </a:r>
          </a:p>
        </p:txBody>
      </p:sp>
    </p:spTree>
    <p:extLst>
      <p:ext uri="{BB962C8B-B14F-4D97-AF65-F5344CB8AC3E}">
        <p14:creationId xmlns:p14="http://schemas.microsoft.com/office/powerpoint/2010/main" val="3045867668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de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7" id="{0B7018F8-3E54-854F-825C-861CB9C985FD}" vid="{23A3D491-2AA3-9D47-8EDD-038F8881785E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DESY_PowerPoint_16x9_de</Template>
  <TotalTime>0</TotalTime>
  <Words>3865</Words>
  <Application>Microsoft Office PowerPoint</Application>
  <PresentationFormat>Widescreen</PresentationFormat>
  <Paragraphs>455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DESY_PowerPoint_16x9_de</vt:lpstr>
      <vt:lpstr>MKS arbeitsplatzbezogene Unterweisung</vt:lpstr>
      <vt:lpstr>Inhalte / Themen</vt:lpstr>
      <vt:lpstr>MKS Sicherheitsorganisation</vt:lpstr>
      <vt:lpstr>MKS Sicherheitsorganisation</vt:lpstr>
      <vt:lpstr>MKS Gebiete</vt:lpstr>
      <vt:lpstr>MKS Gebietsverantwortliche</vt:lpstr>
      <vt:lpstr>Unterweisungen</vt:lpstr>
      <vt:lpstr>Unterweisungen</vt:lpstr>
      <vt:lpstr>Unterweisungen</vt:lpstr>
      <vt:lpstr>MKS Arbeitsplatzbezogene Sicherheitsunterweisung</vt:lpstr>
      <vt:lpstr>Arbeitsplatzbezogene Sicherheitsunterweisung MKS</vt:lpstr>
      <vt:lpstr>Arbeitsplatzbezogene Sicherheitsunterweisung MKS </vt:lpstr>
      <vt:lpstr>Arbeitsplatzbezogene Sicherheitsunterweisung MKS</vt:lpstr>
      <vt:lpstr>Arbeitsplatzbezogene Sicherheitsunterweisung MKS</vt:lpstr>
      <vt:lpstr>Arbeitsplatzbezogene Sicherheitsunterweisung MKS</vt:lpstr>
      <vt:lpstr>Arbeitsplatzbezogene Sicherheitsunterweisung MKS</vt:lpstr>
      <vt:lpstr>Arbeitsplatzbezogene Sicherheitsunterweisung MKS</vt:lpstr>
      <vt:lpstr>Arbeitsplatzbezogene Sicherheitsunterweisung MKS</vt:lpstr>
      <vt:lpstr>Arbeitsplatzbezogene Sicherheitsunterweisung MKS</vt:lpstr>
      <vt:lpstr>Arbeitsplatzbezogene Sicherheitsunterweisung MKS</vt:lpstr>
      <vt:lpstr>Arbeitsplatzbezogene Sicherheitsunterweisung MKS</vt:lpstr>
      <vt:lpstr>Arbeitsplatzbezogene Sicherheitsunterweisung MKS</vt:lpstr>
      <vt:lpstr>Arbeitsplatzbezogene Sicherheitsunterweisung MKS</vt:lpstr>
      <vt:lpstr>Arbeitsplatzbezogene Sicherheitsunterweisung MKS</vt:lpstr>
      <vt:lpstr>Arbeitsplatzbezogene Rohr- und Transferleitungsbrücken </vt:lpstr>
      <vt:lpstr>Arbeitsplatzbezogene Sich-Unterweisung MKS</vt:lpstr>
      <vt:lpstr>Arbeitsplatzbezogene Sich-Unterweisung MKS</vt:lpstr>
      <vt:lpstr>Arbeitsplatzbezogene Sich-Unterweisung MKS</vt:lpstr>
      <vt:lpstr>MKS Arbeitsplatzbezogene Strahlenschutzunterweisung</vt:lpstr>
      <vt:lpstr>Arbeitsplatzbezogene Strahlenschutzunterweisung MKS</vt:lpstr>
      <vt:lpstr>AB-StrSch-Unterweisung MKS</vt:lpstr>
      <vt:lpstr>AB-StrSch-Unterweisung MKS</vt:lpstr>
      <vt:lpstr>AB-StrSch-Unterweisung MKS</vt:lpstr>
      <vt:lpstr>AB-StrSch-Unterweisung MKS</vt:lpstr>
      <vt:lpstr>AB-StrSch-Unterweisung MKS</vt:lpstr>
      <vt:lpstr>Sonstiges</vt:lpstr>
      <vt:lpstr>Schulungen</vt:lpstr>
      <vt:lpstr>IT Laufwerke und Dateien</vt:lpstr>
      <vt:lpstr>IT Sicherheit</vt:lpstr>
      <vt:lpstr>IT “good practices” I</vt:lpstr>
      <vt:lpstr>IT “good practices” II</vt:lpstr>
      <vt:lpstr>IT “good practices” III</vt:lpstr>
      <vt:lpstr>IT “good practices” IV</vt:lpstr>
      <vt:lpstr>Vielen  Dank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Titel</dc:title>
  <dc:creator>Barbanotti, Serena</dc:creator>
  <cp:lastModifiedBy>Barbanotti, Serena</cp:lastModifiedBy>
  <cp:revision>217</cp:revision>
  <dcterms:created xsi:type="dcterms:W3CDTF">2020-04-09T05:42:48Z</dcterms:created>
  <dcterms:modified xsi:type="dcterms:W3CDTF">2025-01-21T08:58:21Z</dcterms:modified>
</cp:coreProperties>
</file>